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8" r:id="rId4"/>
  </p:sldMasterIdLst>
  <p:notesMasterIdLst>
    <p:notesMasterId r:id="rId22"/>
  </p:notesMasterIdLst>
  <p:handoutMasterIdLst>
    <p:handoutMasterId r:id="rId23"/>
  </p:handoutMasterIdLst>
  <p:sldIdLst>
    <p:sldId id="323" r:id="rId5"/>
    <p:sldId id="322" r:id="rId6"/>
    <p:sldId id="300" r:id="rId7"/>
    <p:sldId id="283" r:id="rId8"/>
    <p:sldId id="292" r:id="rId9"/>
    <p:sldId id="320" r:id="rId10"/>
    <p:sldId id="319" r:id="rId11"/>
    <p:sldId id="301" r:id="rId12"/>
    <p:sldId id="314" r:id="rId13"/>
    <p:sldId id="293" r:id="rId14"/>
    <p:sldId id="315" r:id="rId15"/>
    <p:sldId id="316" r:id="rId16"/>
    <p:sldId id="317" r:id="rId17"/>
    <p:sldId id="318" r:id="rId18"/>
    <p:sldId id="321" r:id="rId19"/>
    <p:sldId id="291" r:id="rId20"/>
    <p:sldId id="30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file>

<file path=ppt/viewProps.xml><?xml version="1.0" encoding="utf-8"?>
<p:viewPr xmlns:a="http://schemas.openxmlformats.org/drawingml/2006/main" xmlns:r="http://schemas.openxmlformats.org/officeDocument/2006/relationships" xmlns:p="http://schemas.openxmlformats.org/presentationml/2006/main">
  <p:normalViewPr>
    <p:restoredLeft sz="15983" autoAdjust="0"/>
    <p:restoredTop sz="80610" autoAdjust="0"/>
  </p:normalViewPr>
  <p:slideViewPr>
    <p:cSldViewPr snapToGrid="0">
      <p:cViewPr varScale="1">
        <p:scale>
          <a:sx n="60" d="100"/>
          <a:sy n="60" d="100"/>
        </p:scale>
        <p:origin x="1062" y="48"/>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8/30/2020</a:t>
            </a:fld>
            <a:endParaRPr lang="en-US"/>
          </a:p>
        </p:txBody>
      </p:sp>
      <p:sp>
        <p:nvSpPr>
          <p:cNvPr id="4" name="Footer Placeholder 3">
            <a:extLst>
              <a:ext uri="{FF2B5EF4-FFF2-40B4-BE49-F238E27FC236}">
                <a16:creationId xmlns:a16="http://schemas.microsoft.com/office/drawing/2014/main" xmlns=""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8/30/2020</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smtClean="0">
                <a:solidFill>
                  <a:schemeClr val="tx1"/>
                </a:solidFill>
                <a:effectLst/>
                <a:latin typeface="Times New Roman" panose="02020603050405020304" pitchFamily="18" charset="0"/>
                <a:ea typeface="+mn-ea"/>
                <a:cs typeface="Times New Roman" panose="02020603050405020304" pitchFamily="18" charset="0"/>
              </a:rPr>
              <a:t>International finance, also known as international macroeconomics, is concerned with the economic interaction amid countries. According to the National Bureau of Economic Research, the international finance is an essential tool that mirrors the export rates, compares inflation rates, gives original ideas concerning investing in international debt securities, and ascertain the economic status of other nations (</a:t>
            </a:r>
            <a:r>
              <a:rPr lang="en-US" sz="1000" kern="1200" dirty="0" err="1" smtClean="0">
                <a:solidFill>
                  <a:schemeClr val="tx1"/>
                </a:solidFill>
                <a:effectLst/>
                <a:latin typeface="Times New Roman" panose="02020603050405020304" pitchFamily="18" charset="0"/>
                <a:ea typeface="+mn-ea"/>
                <a:cs typeface="Times New Roman" panose="02020603050405020304" pitchFamily="18" charset="0"/>
              </a:rPr>
              <a:t>Amjad</a:t>
            </a:r>
            <a:r>
              <a:rPr lang="en-US" sz="1000" kern="1200" dirty="0" smtClean="0">
                <a:solidFill>
                  <a:schemeClr val="tx1"/>
                </a:solidFill>
                <a:effectLst/>
                <a:latin typeface="Times New Roman" panose="02020603050405020304" pitchFamily="18" charset="0"/>
                <a:ea typeface="+mn-ea"/>
                <a:cs typeface="Times New Roman" panose="02020603050405020304" pitchFamily="18" charset="0"/>
              </a:rPr>
              <a:t>, 2020). Comparatively, international finance helps to abide by the reporting systems by discussing the ideas affiliated with monetary interactions of amid two or more countries, foreign direct investment (FDI), and other significant issues affiliate with the international finance management. Globalization occupies a central point to the growth of international finance due to increased interaction amid many countries. </a:t>
            </a:r>
          </a:p>
          <a:p>
            <a:r>
              <a:rPr lang="en-US" sz="1000" kern="1200" dirty="0" smtClean="0">
                <a:solidFill>
                  <a:schemeClr val="tx1"/>
                </a:solidFill>
                <a:effectLst/>
                <a:latin typeface="Times New Roman" panose="02020603050405020304" pitchFamily="18" charset="0"/>
                <a:ea typeface="+mn-ea"/>
                <a:cs typeface="Times New Roman" panose="02020603050405020304" pitchFamily="18" charset="0"/>
              </a:rPr>
              <a:t>Analytically, international finances are bound to specific areas such as the interest rate parity, which illustrates an equilibrium state in which investors are indifferent to interest rates attached to bank deposits in two varied countries (</a:t>
            </a:r>
            <a:r>
              <a:rPr lang="en-US" sz="1000" kern="1200" dirty="0" err="1" smtClean="0">
                <a:solidFill>
                  <a:schemeClr val="tx1"/>
                </a:solidFill>
                <a:effectLst/>
                <a:latin typeface="Times New Roman" panose="02020603050405020304" pitchFamily="18" charset="0"/>
                <a:ea typeface="+mn-ea"/>
                <a:cs typeface="Times New Roman" panose="02020603050405020304" pitchFamily="18" charset="0"/>
              </a:rPr>
              <a:t>Amjad</a:t>
            </a:r>
            <a:r>
              <a:rPr lang="en-US" sz="1000" kern="1200" dirty="0" smtClean="0">
                <a:solidFill>
                  <a:schemeClr val="tx1"/>
                </a:solidFill>
                <a:effectLst/>
                <a:latin typeface="Times New Roman" panose="02020603050405020304" pitchFamily="18" charset="0"/>
                <a:ea typeface="+mn-ea"/>
                <a:cs typeface="Times New Roman" panose="02020603050405020304" pitchFamily="18" charset="0"/>
              </a:rPr>
              <a:t>, 2020). International finances also focus on the purchasing power parity, which applies specific sets for goods to compare the purchasing power amid various currencies. International trade is the most dominant influencer of global prosperity, as well as growth. Contemporary international finance researchers have agreed that the scope of international finance in the United States has shifted from being the leading international creditor to the leading global international debtors, absorbing excess amounts of funding from organizations and countries on a global setting. There is no doubt that such a practice will challenge international finance in unforeseen ways. </a:t>
            </a:r>
          </a:p>
          <a:p>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530193B-564F-4854-8A52-728F3FB19C85}" type="slidenum">
              <a:rPr lang="en-US" noProof="0" smtClean="0"/>
              <a:t>2</a:t>
            </a:fld>
            <a:endParaRPr lang="en-US" noProof="0"/>
          </a:p>
        </p:txBody>
      </p:sp>
    </p:spTree>
    <p:extLst>
      <p:ext uri="{BB962C8B-B14F-4D97-AF65-F5344CB8AC3E}">
        <p14:creationId xmlns:p14="http://schemas.microsoft.com/office/powerpoint/2010/main" val="380236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foreign exchange market, commonly known as forex or the currency market, is one of the most domineering financial markets that strive to define the ideal structure of the growing global economy (</a:t>
            </a:r>
            <a:r>
              <a:rPr lang="en-US" sz="1200" kern="1200" dirty="0" err="1" smtClean="0">
                <a:solidFill>
                  <a:schemeClr val="tx1"/>
                </a:solidFill>
                <a:effectLst/>
                <a:latin typeface="+mn-lt"/>
                <a:ea typeface="+mn-ea"/>
                <a:cs typeface="+mn-cs"/>
              </a:rPr>
              <a:t>Amjad</a:t>
            </a:r>
            <a:r>
              <a:rPr lang="en-US" sz="1200" kern="1200" dirty="0" smtClean="0">
                <a:solidFill>
                  <a:schemeClr val="tx1"/>
                </a:solidFill>
                <a:effectLst/>
                <a:latin typeface="+mn-lt"/>
                <a:ea typeface="+mn-ea"/>
                <a:cs typeface="+mn-cs"/>
              </a:rPr>
              <a:t>, 2020). The forex is featured with a series of financial markets that necessitate and avail revenue for the buying, selling, and speculation of currencies. However, the most important role is to allow currency conversion for international trade settlements and investments.</a:t>
            </a:r>
          </a:p>
          <a:p>
            <a:r>
              <a:rPr lang="en-US" sz="1200" kern="1200" dirty="0" smtClean="0">
                <a:solidFill>
                  <a:schemeClr val="tx1"/>
                </a:solidFill>
                <a:effectLst/>
                <a:latin typeface="+mn-lt"/>
                <a:ea typeface="+mn-ea"/>
                <a:cs typeface="+mn-cs"/>
              </a:rPr>
              <a:t>In the foreign exchange market, currencies are accurately traded in pairs. Therefore, the ideal value of one of the nation's currency is relative to the value of another country's currency. Notably, the forex is concerned with determining how much the currency of one country can buy the currency of another country (Madura, 2020). Thus, the foreign exchange market is concerned with establishing the relationship (prices of different currencies) at the global markets. Forex markets significantly bolster liquidity in every market and thus ensuring stability. The forex markets are strategized to provide global financial services 24 hours a day, except on weekends.</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a:t>
            </a:fld>
            <a:endParaRPr lang="en-US" noProof="0"/>
          </a:p>
        </p:txBody>
      </p:sp>
    </p:spTree>
    <p:extLst>
      <p:ext uri="{BB962C8B-B14F-4D97-AF65-F5344CB8AC3E}">
        <p14:creationId xmlns:p14="http://schemas.microsoft.com/office/powerpoint/2010/main" val="640404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Forex markets stand out to be the most fundamental global financial markets in processing international payments. The different types of foreign exchange markets are derived from the affiliated exchange rates (</a:t>
            </a:r>
            <a:r>
              <a:rPr lang="en-US" sz="1200" kern="1200" dirty="0" err="1" smtClean="0">
                <a:solidFill>
                  <a:schemeClr val="tx1"/>
                </a:solidFill>
                <a:effectLst/>
                <a:latin typeface="+mn-lt"/>
                <a:ea typeface="+mn-ea"/>
                <a:cs typeface="+mn-cs"/>
              </a:rPr>
              <a:t>Amjad</a:t>
            </a:r>
            <a:r>
              <a:rPr lang="en-US" sz="1200" kern="1200" dirty="0" smtClean="0">
                <a:solidFill>
                  <a:schemeClr val="tx1"/>
                </a:solidFill>
                <a:effectLst/>
                <a:latin typeface="+mn-lt"/>
                <a:ea typeface="+mn-ea"/>
                <a:cs typeface="+mn-cs"/>
              </a:rPr>
              <a:t>, 2020). The spot exchange market refers to financial transactions that entail sales and the purchase of currencies for immediate delivery. In spot markets, it is likely to take one or two days to completely clear the transactions. Forward markets are featured with financial transactions that need to be settled on a future date per specifications in the contract. Although forward rates are accurately quoted, the actual delivery time is scheduled to take place on a future date.  </a:t>
            </a:r>
          </a:p>
          <a:p>
            <a:r>
              <a:rPr lang="en-US" sz="1200" kern="1200" dirty="0" smtClean="0">
                <a:solidFill>
                  <a:schemeClr val="tx1"/>
                </a:solidFill>
                <a:effectLst/>
                <a:latin typeface="+mn-lt"/>
                <a:ea typeface="+mn-ea"/>
                <a:cs typeface="+mn-cs"/>
              </a:rPr>
              <a:t>Another type of forex market is the futures market. This type of forex market comes out as a localized exchange where derivative futures are traded. Herein, the affiliated contracts are standardized by the exchange rates. The options market is another type of foreign exchange market that grants the operator a choice to purchase or sell a foreign currency up to a date at a defined price. Swaps markets rely on tools that significantly permit exchanging two streams of cash flow in two varied currencies.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4</a:t>
            </a:fld>
            <a:endParaRPr lang="en-US" noProof="0"/>
          </a:p>
        </p:txBody>
      </p:sp>
    </p:spTree>
    <p:extLst>
      <p:ext uri="{BB962C8B-B14F-4D97-AF65-F5344CB8AC3E}">
        <p14:creationId xmlns:p14="http://schemas.microsoft.com/office/powerpoint/2010/main" val="116386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value one country's currency over another is determined by the inflation rates among the two countries. Notably, fluctuations in prices of goods and services in a market leads to fluctuations in currency exchange rates. Herein, the country with the least inflation rate than the other is likely to record an appreciation in the value of the currency (Wang &amp; </a:t>
            </a:r>
            <a:r>
              <a:rPr lang="en-US" sz="1200" kern="1200" dirty="0" err="1" smtClean="0">
                <a:solidFill>
                  <a:schemeClr val="tx1"/>
                </a:solidFill>
                <a:effectLst/>
                <a:latin typeface="+mn-lt"/>
                <a:ea typeface="+mn-ea"/>
                <a:cs typeface="+mn-cs"/>
              </a:rPr>
              <a:t>Xie</a:t>
            </a:r>
            <a:r>
              <a:rPr lang="en-US" sz="1200" kern="1200" dirty="0" smtClean="0">
                <a:solidFill>
                  <a:schemeClr val="tx1"/>
                </a:solidFill>
                <a:effectLst/>
                <a:latin typeface="+mn-lt"/>
                <a:ea typeface="+mn-ea"/>
                <a:cs typeface="+mn-cs"/>
              </a:rPr>
              <a:t>, 2016). Also, fluctuations in interest rates influence the currency value as well as the dollar exchange rate. As such, the forex rates, interest rates, and inflation rates share the same orientation in defining the ideals of foreign exchange rates. According to experts, growth in interest rates may influence a country's currency to appreciate since higher interest rates grow rates to creditors, and attract more foreign capital, thus increasing exchange rates.</a:t>
            </a:r>
          </a:p>
          <a:p>
            <a:r>
              <a:rPr lang="en-US" sz="1200" kern="1200" dirty="0" smtClean="0">
                <a:solidFill>
                  <a:schemeClr val="tx1"/>
                </a:solidFill>
                <a:effectLst/>
                <a:latin typeface="+mn-lt"/>
                <a:ea typeface="+mn-ea"/>
                <a:cs typeface="+mn-cs"/>
              </a:rPr>
              <a:t> Another core determinant of exchange rates is the balance of payments. Each nation's current account mirrors the balance of trade and earnings on foreign investments (Wang &amp; </a:t>
            </a:r>
            <a:r>
              <a:rPr lang="en-US" sz="1200" kern="1200" dirty="0" err="1" smtClean="0">
                <a:solidFill>
                  <a:schemeClr val="tx1"/>
                </a:solidFill>
                <a:effectLst/>
                <a:latin typeface="+mn-lt"/>
                <a:ea typeface="+mn-ea"/>
                <a:cs typeface="+mn-cs"/>
              </a:rPr>
              <a:t>Xie</a:t>
            </a:r>
            <a:r>
              <a:rPr lang="en-US" sz="1200" kern="1200" dirty="0" smtClean="0">
                <a:solidFill>
                  <a:schemeClr val="tx1"/>
                </a:solidFill>
                <a:effectLst/>
                <a:latin typeface="+mn-lt"/>
                <a:ea typeface="+mn-ea"/>
                <a:cs typeface="+mn-cs"/>
              </a:rPr>
              <a:t>, 2016). A deficit in the balance of payment occurs when a country spends more on imports than it earns from exports, leading to depreciation that translates to inevitable fluctuations of exchange rates of the country's domestic currency. Government debts also play a vital role in defining exchange rates (Wang &amp; </a:t>
            </a:r>
            <a:r>
              <a:rPr lang="en-US" sz="1200" kern="1200" dirty="0" err="1" smtClean="0">
                <a:solidFill>
                  <a:schemeClr val="tx1"/>
                </a:solidFill>
                <a:effectLst/>
                <a:latin typeface="+mn-lt"/>
                <a:ea typeface="+mn-ea"/>
                <a:cs typeface="+mn-cs"/>
              </a:rPr>
              <a:t>Xie</a:t>
            </a:r>
            <a:r>
              <a:rPr lang="en-US" sz="1200" kern="1200" dirty="0" smtClean="0">
                <a:solidFill>
                  <a:schemeClr val="tx1"/>
                </a:solidFill>
                <a:effectLst/>
                <a:latin typeface="+mn-lt"/>
                <a:ea typeface="+mn-ea"/>
                <a:cs typeface="+mn-cs"/>
              </a:rPr>
              <a:t>, 2016). When a country has a greater government debt, it is less likely to gain foreign capital, thus causing inflation. Also, alien investors tend to market their bonds in the open markets whenever the market depicts some signs of government debts within a certain country and hence decreasing the value of its exchange rates.</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5</a:t>
            </a:fld>
            <a:endParaRPr lang="en-US" noProof="0"/>
          </a:p>
        </p:txBody>
      </p:sp>
    </p:spTree>
    <p:extLst>
      <p:ext uri="{BB962C8B-B14F-4D97-AF65-F5344CB8AC3E}">
        <p14:creationId xmlns:p14="http://schemas.microsoft.com/office/powerpoint/2010/main" val="1880936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Terms of trade refers to the proportion of export prices to the import prices. A nation’s terms of trade increase if its export prices rise at a higher proportion than its imports, leading to higher revenue and an increase in currency value, leading to an increase in the exchange rate. Another core determinant is the nation's political stability and performance. When a country has a stable political state and economic performance, it is likely to have increased currency strength. An increase in foreign capital leads to an increase in domestic currency values, which grows domestic exchange rates (Madura, 2020). The exchange rate is also determined by recession periods. When a country encounters an economic recession, the attached interest rates are likely to decline, reducing its chances to acquire foreign currency. In this regard, its currency weakens relative to that of the other countries, thus depreciating the exchange rates. Speculations also determine the exchange rate. Experts and other forex stakeholders are conversant with situations when a nation's currency is thought to go higher; therefore, investors are likely to demand more than the real value of that currency to make a profit. Due to this practice, the domestic currency's general value will go up due to the increase in demand, hence shifting the exchange rates as well. All of these factors define changes in foreign exchange rates.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119037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Economists define exchange rate risks as the threats posed by the evident changes in a country's currency's ideal value. It is commonly backed by the effects of continuous and volatile shifts in the global demand and supply balance (</a:t>
            </a:r>
            <a:r>
              <a:rPr lang="en-US" sz="1200" kern="1200" dirty="0" err="1" smtClean="0">
                <a:solidFill>
                  <a:schemeClr val="tx1"/>
                </a:solidFill>
                <a:effectLst/>
                <a:latin typeface="+mn-lt"/>
                <a:ea typeface="+mn-ea"/>
                <a:cs typeface="+mn-cs"/>
              </a:rPr>
              <a:t>Domanski</a:t>
            </a:r>
            <a:r>
              <a:rPr lang="en-US" sz="1200" kern="1200" dirty="0" smtClean="0">
                <a:solidFill>
                  <a:schemeClr val="tx1"/>
                </a:solidFill>
                <a:effectLst/>
                <a:latin typeface="+mn-lt"/>
                <a:ea typeface="+mn-ea"/>
                <a:cs typeface="+mn-cs"/>
              </a:rPr>
              <a:t> et al., 2016). In this regard, the trader's position is very important because it is subject to all price changes. It is very important in defining market perception regarding the strength of currencies. Interest rate risks come out as the risk to the profit and loss affiliated with changes in the maturity gaps and forward spreads amid transitions in the forex book. Interest rates risk remains common with exchange swaps, options market, futures market, and forward markets (Madura, 2020). Increased evaluations and observation of the interest rate settings are paramount to forecast any changes that may impact the evidence gaps. The credit risks refer to the likelihood that an unresolved currency position may not be met as agreed due to an unintentional action by a counter-party (Madura, 2020).  </a:t>
            </a:r>
          </a:p>
          <a:p>
            <a:r>
              <a:rPr lang="en-US" sz="1200" kern="1200" dirty="0" smtClean="0">
                <a:solidFill>
                  <a:schemeClr val="tx1"/>
                </a:solidFill>
                <a:effectLst/>
                <a:latin typeface="+mn-lt"/>
                <a:ea typeface="+mn-ea"/>
                <a:cs typeface="+mn-cs"/>
              </a:rPr>
              <a:t>The most common forms of credit risks include settlement risks due to the difference in time zones on the different parts of the word. Replacement interest rate risk occurs when counterparties of a failed bank discover that they are not likely to receive their cash from the unsuccessful bank. </a:t>
            </a:r>
          </a:p>
          <a:p>
            <a:r>
              <a:rPr lang="en-US" sz="1200" kern="1200" dirty="0" smtClean="0">
                <a:solidFill>
                  <a:schemeClr val="tx1"/>
                </a:solidFill>
                <a:effectLst/>
                <a:latin typeface="+mn-lt"/>
                <a:ea typeface="+mn-ea"/>
                <a:cs typeface="+mn-cs"/>
              </a:rPr>
              <a:t>Interest rate risks may be reverted to ensure that they are fully settled for improved Forex.</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35560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most cases, the liquidity of over-the-counter Forex is, in general, much greater than that of exchange-traded currency futures. However, periods of illiquidity have been seen. According to forex researchers, many nations have had initiated trading limits based on the amount via which the forex rates are likely to change. These limitations help to accurately prevent trades from being executed during a given trading period. Such limits also prevent traders from promptly liquidating unfavorable positions, which often subject traders into greater financial risks (</a:t>
            </a:r>
            <a:r>
              <a:rPr lang="en-US" sz="1200" kern="1200" dirty="0" err="1" smtClean="0">
                <a:solidFill>
                  <a:schemeClr val="tx1"/>
                </a:solidFill>
                <a:effectLst/>
                <a:latin typeface="+mn-lt"/>
                <a:ea typeface="+mn-ea"/>
                <a:cs typeface="+mn-cs"/>
              </a:rPr>
              <a:t>Domanski</a:t>
            </a:r>
            <a:r>
              <a:rPr lang="en-US" sz="1200" kern="1200" dirty="0" smtClean="0">
                <a:solidFill>
                  <a:schemeClr val="tx1"/>
                </a:solidFill>
                <a:effectLst/>
                <a:latin typeface="+mn-lt"/>
                <a:ea typeface="+mn-ea"/>
                <a:cs typeface="+mn-cs"/>
              </a:rPr>
              <a:t> et al., 2016). The over the counter Forex is currently conducted in many non-US financial markets, subjecting participant’s too hard periods of illiquidity than in the US financial markets as a result of varied factors.  </a:t>
            </a:r>
          </a:p>
          <a:p>
            <a:r>
              <a:rPr lang="en-US" sz="1200" kern="1200" dirty="0" smtClean="0">
                <a:solidFill>
                  <a:schemeClr val="tx1"/>
                </a:solidFill>
                <a:effectLst/>
                <a:latin typeface="+mn-lt"/>
                <a:ea typeface="+mn-ea"/>
                <a:cs typeface="+mn-cs"/>
              </a:rPr>
              <a:t>Marginal risks are increasingly evident in foreign exchange. Law margin deposits are increasingly required in the Foreign Exchange Markets, policies that facilitate a higher degree of support. Notably, traders must remain well versed that the aggressive use of leverage stands a better chance to increase losses during periods of unfavorable performance.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2448881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Pts val="1000"/>
              <a:buFont typeface="Symbol" panose="05050102010706020507" pitchFamily="18" charset="2"/>
              <a:buNone/>
              <a:tabLst>
                <a:tab pos="457200" algn="l"/>
              </a:tabLst>
              <a:defRPr/>
            </a:pPr>
            <a:r>
              <a:rPr lang="en-US" sz="1200" kern="1200" dirty="0" smtClean="0">
                <a:solidFill>
                  <a:schemeClr val="tx1"/>
                </a:solidFill>
                <a:effectLst/>
                <a:latin typeface="+mn-lt"/>
                <a:ea typeface="+mn-ea"/>
                <a:cs typeface="+mn-cs"/>
              </a:rPr>
              <a:t>Transactional risk is a type of risk that a company encounters when buying a product from a company located in another country. The price of the product, in this case, tends to be dominated in the selling of the organization's currency (</a:t>
            </a:r>
            <a:r>
              <a:rPr lang="en-US" sz="1200" kern="1200" dirty="0" err="1" smtClean="0">
                <a:solidFill>
                  <a:schemeClr val="tx1"/>
                </a:solidFill>
                <a:effectLst/>
                <a:latin typeface="+mn-lt"/>
                <a:ea typeface="+mn-ea"/>
                <a:cs typeface="+mn-cs"/>
              </a:rPr>
              <a:t>Avdjiev</a:t>
            </a:r>
            <a:r>
              <a:rPr lang="en-US" sz="1200" kern="1200" dirty="0" smtClean="0">
                <a:solidFill>
                  <a:schemeClr val="tx1"/>
                </a:solidFill>
                <a:effectLst/>
                <a:latin typeface="+mn-lt"/>
                <a:ea typeface="+mn-ea"/>
                <a:cs typeface="+mn-cs"/>
              </a:rPr>
              <a:t> et al., 2016). Studies have shown that the presence of faults in the communication, management, and validation of a trader's order is more likely to result in unforeseen losses. In this regard, the trader or customer resources may be limited in seeking compensation for resulting losses in the account. Another risk of foreign exchange is the risk of ruin (</a:t>
            </a:r>
            <a:r>
              <a:rPr lang="en-US" sz="1200" kern="1200" dirty="0" err="1" smtClean="0">
                <a:solidFill>
                  <a:schemeClr val="tx1"/>
                </a:solidFill>
                <a:effectLst/>
                <a:latin typeface="+mn-lt"/>
                <a:ea typeface="+mn-ea"/>
                <a:cs typeface="+mn-cs"/>
              </a:rPr>
              <a:t>Domanski</a:t>
            </a:r>
            <a:r>
              <a:rPr lang="en-US" sz="1200" kern="1200" dirty="0" smtClean="0">
                <a:solidFill>
                  <a:schemeClr val="tx1"/>
                </a:solidFill>
                <a:effectLst/>
                <a:latin typeface="+mn-lt"/>
                <a:ea typeface="+mn-ea"/>
                <a:cs typeface="+mn-cs"/>
              </a:rPr>
              <a:t> et al., 2016). The risks are based on the fact that in some settings, a trader may not be in a position to financially withstand the shorter unnoticed losses, and may end up closing out a position at a loss due to the inability to meet a margin call. Currency's position shows that traders with insufficient capital may encounter great losses in the forex market.</a:t>
            </a:r>
          </a:p>
          <a:p>
            <a:pPr marL="0" marR="0" lvl="0" indent="0">
              <a:lnSpc>
                <a:spcPct val="107000"/>
              </a:lnSpc>
              <a:spcBef>
                <a:spcPts val="0"/>
              </a:spcBef>
              <a:spcAft>
                <a:spcPts val="800"/>
              </a:spcAft>
              <a:buSzPts val="1000"/>
              <a:buFont typeface="Symbol" panose="05050102010706020507" pitchFamily="18" charset="2"/>
              <a:buNone/>
              <a:tabLst>
                <a:tab pos="457200" algn="l"/>
              </a:tabLs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1526996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Foreign exchange derivatives playoff depends on the foreign exchange rates of two or more currencies. Foreign exchange derivatives are suitably applied as powerful tools for hedging foreign exchange risk or currency speculation and arbitrage (</a:t>
            </a:r>
            <a:r>
              <a:rPr lang="en-US" sz="1200" kern="1200" dirty="0" err="1" smtClean="0">
                <a:solidFill>
                  <a:schemeClr val="tx1"/>
                </a:solidFill>
                <a:effectLst/>
                <a:latin typeface="+mn-lt"/>
                <a:ea typeface="+mn-ea"/>
                <a:cs typeface="+mn-cs"/>
              </a:rPr>
              <a:t>Dybka</a:t>
            </a:r>
            <a:r>
              <a:rPr lang="en-US" sz="1200" kern="1200" dirty="0" smtClean="0">
                <a:solidFill>
                  <a:schemeClr val="tx1"/>
                </a:solidFill>
                <a:effectLst/>
                <a:latin typeface="+mn-lt"/>
                <a:ea typeface="+mn-ea"/>
                <a:cs typeface="+mn-cs"/>
              </a:rPr>
              <a:t>, 2020). </a:t>
            </a:r>
          </a:p>
          <a:p>
            <a:r>
              <a:rPr lang="en-US" sz="1200" kern="1200" dirty="0" smtClean="0">
                <a:solidFill>
                  <a:schemeClr val="tx1"/>
                </a:solidFill>
                <a:effectLst/>
                <a:latin typeface="+mn-lt"/>
                <a:ea typeface="+mn-ea"/>
                <a:cs typeface="+mn-cs"/>
              </a:rPr>
              <a:t>Notably, derivatives are accurately applied for hedging foreign exchange risk. The risk that a change in the exchange rates is likely to pose and adversely affect or impact the business results. For instance, when the dollar-per-euro goes higher, it is likely to take more dollars to acquire one euro, which implies a depreciation in the value of a dollar and encourages more sales in dollar terms. Another use of derivatives is hedging interest rate risks in varied ways. Considerably, when a corporation is anticipating to sell and gain a cash windfall wants in an admirable risk-free investment. If the company significantly believes interest rates will drop with time, giving a chance to take a long position on treasury futures contracts (Kane, 2018). Herein, derivatives help the company to effectively lock in future interest rates. </a:t>
            </a:r>
          </a:p>
          <a:p>
            <a:r>
              <a:rPr lang="en-US" sz="1200" kern="1200" dirty="0" smtClean="0">
                <a:solidFill>
                  <a:schemeClr val="tx1"/>
                </a:solidFill>
                <a:effectLst/>
                <a:latin typeface="+mn-lt"/>
                <a:ea typeface="+mn-ea"/>
                <a:cs typeface="+mn-cs"/>
              </a:rPr>
              <a:t>Companies also use derivatives for product input hedging. Companies tend to depend heavily on raw-materials as inputs for production (</a:t>
            </a:r>
            <a:r>
              <a:rPr lang="en-US" sz="1200" kern="1200" dirty="0" err="1" smtClean="0">
                <a:solidFill>
                  <a:schemeClr val="tx1"/>
                </a:solidFill>
                <a:effectLst/>
                <a:latin typeface="+mn-lt"/>
                <a:ea typeface="+mn-ea"/>
                <a:cs typeface="+mn-cs"/>
              </a:rPr>
              <a:t>Dybka</a:t>
            </a:r>
            <a:r>
              <a:rPr lang="en-US" sz="1200" kern="1200" dirty="0" smtClean="0">
                <a:solidFill>
                  <a:schemeClr val="tx1"/>
                </a:solidFill>
                <a:effectLst/>
                <a:latin typeface="+mn-lt"/>
                <a:ea typeface="+mn-ea"/>
                <a:cs typeface="+mn-cs"/>
              </a:rPr>
              <a:t>, 2020). However, these commodities are sometimes sensitive to the price fluctuations of the inputs. In the contemporary scenario, companies are actively using their hedging derivatives to hedge their weather risk to compensate for their extra cost affiliated with the unexpected season.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10</a:t>
            </a:fld>
            <a:endParaRPr lang="en-US" noProof="0"/>
          </a:p>
        </p:txBody>
      </p:sp>
    </p:spTree>
    <p:extLst>
      <p:ext uri="{BB962C8B-B14F-4D97-AF65-F5344CB8AC3E}">
        <p14:creationId xmlns:p14="http://schemas.microsoft.com/office/powerpoint/2010/main" val="263253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global cost of capital for multinational firms tends to vary from that of domestic firms due to their size. Notably, multinational firms are increasingly preferred by creditors based on the assertion that MNCs can accurately attain swap per unit floatation costs. Also, the MNCs have increased access to international capital markets. They can obtain funds through international capital markets, a setting in which the actual cost of funds may be a bit lower than expected (</a:t>
            </a:r>
            <a:r>
              <a:rPr lang="en-US" sz="1200" kern="1200" dirty="0" err="1" smtClean="0">
                <a:solidFill>
                  <a:schemeClr val="tx1"/>
                </a:solidFill>
                <a:effectLst/>
                <a:latin typeface="+mn-lt"/>
                <a:ea typeface="+mn-ea"/>
                <a:cs typeface="+mn-cs"/>
              </a:rPr>
              <a:t>Dybka</a:t>
            </a:r>
            <a:r>
              <a:rPr lang="en-US" sz="1200" kern="1200" dirty="0" smtClean="0">
                <a:solidFill>
                  <a:schemeClr val="tx1"/>
                </a:solidFill>
                <a:effectLst/>
                <a:latin typeface="+mn-lt"/>
                <a:ea typeface="+mn-ea"/>
                <a:cs typeface="+mn-cs"/>
              </a:rPr>
              <a:t>, 2020). The global capital for MNCs tends to vary due to international diversification as an attempt to reduce risks through investing abroad. However, expanding investment efforts countries whose economic cycles are not perfectly related gives investors a greater chance to reduce the variability of their returns. Thus, MNCs benefit from capital stability due to stable cash flows affiliates with international diversification. </a:t>
            </a:r>
          </a:p>
          <a:p>
            <a:r>
              <a:rPr lang="en-US" sz="1200" kern="1200" dirty="0" smtClean="0">
                <a:solidFill>
                  <a:schemeClr val="tx1"/>
                </a:solidFill>
                <a:effectLst/>
                <a:latin typeface="+mn-lt"/>
                <a:ea typeface="+mn-ea"/>
                <a:cs typeface="+mn-cs"/>
              </a:rPr>
              <a:t>Exposure to exchange rate risk is another factor that challenges the global cost of an MNC.  </a:t>
            </a:r>
          </a:p>
          <a:p>
            <a:r>
              <a:rPr lang="en-US" sz="1200" kern="1200" dirty="0" smtClean="0">
                <a:solidFill>
                  <a:schemeClr val="tx1"/>
                </a:solidFill>
                <a:effectLst/>
                <a:latin typeface="+mn-lt"/>
                <a:ea typeface="+mn-ea"/>
                <a:cs typeface="+mn-cs"/>
              </a:rPr>
              <a:t>Notably, MNCs may be subjected to high rated exchange fluctuations, which increases chances for growing bankruptcy (</a:t>
            </a:r>
            <a:r>
              <a:rPr lang="en-US" sz="1200" kern="1200" dirty="0" err="1" smtClean="0">
                <a:solidFill>
                  <a:schemeClr val="tx1"/>
                </a:solidFill>
                <a:effectLst/>
                <a:latin typeface="+mn-lt"/>
                <a:ea typeface="+mn-ea"/>
                <a:cs typeface="+mn-cs"/>
              </a:rPr>
              <a:t>Delikouras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Dittmar</a:t>
            </a:r>
            <a:r>
              <a:rPr lang="en-US" sz="1200" kern="1200" dirty="0" smtClean="0">
                <a:solidFill>
                  <a:schemeClr val="tx1"/>
                </a:solidFill>
                <a:effectLst/>
                <a:latin typeface="+mn-lt"/>
                <a:ea typeface="+mn-ea"/>
                <a:cs typeface="+mn-cs"/>
              </a:rPr>
              <a:t>, &amp; Li, 2019).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11</a:t>
            </a:fld>
            <a:endParaRPr lang="en-US" noProof="0"/>
          </a:p>
        </p:txBody>
      </p:sp>
    </p:spTree>
    <p:extLst>
      <p:ext uri="{BB962C8B-B14F-4D97-AF65-F5344CB8AC3E}">
        <p14:creationId xmlns:p14="http://schemas.microsoft.com/office/powerpoint/2010/main" val="3293827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Capital Asset Pricing Model (CAPM) is accurately applied to assess how multinational corporations' required rates vary from those of purely domestic firms (</a:t>
            </a:r>
            <a:r>
              <a:rPr lang="en-US" sz="1200" kern="1200" dirty="0" err="1" smtClean="0">
                <a:solidFill>
                  <a:schemeClr val="tx1"/>
                </a:solidFill>
                <a:effectLst/>
                <a:latin typeface="+mn-lt"/>
                <a:ea typeface="+mn-ea"/>
                <a:cs typeface="+mn-cs"/>
              </a:rPr>
              <a:t>Delikouras</a:t>
            </a:r>
            <a:r>
              <a:rPr lang="en-US" sz="1200" kern="1200" dirty="0" smtClean="0">
                <a:solidFill>
                  <a:schemeClr val="tx1"/>
                </a:solidFill>
                <a:effectLst/>
                <a:latin typeface="+mn-lt"/>
                <a:ea typeface="+mn-ea"/>
                <a:cs typeface="+mn-cs"/>
              </a:rPr>
              <a:t> et al., 2019). As evident from CAPM,  </a:t>
            </a:r>
            <a:r>
              <a:rPr lang="en-US" sz="1200" i="1" kern="1200" dirty="0" err="1" smtClean="0">
                <a:solidFill>
                  <a:schemeClr val="tx1"/>
                </a:solidFill>
                <a:effectLst/>
                <a:latin typeface="+mn-lt"/>
                <a:ea typeface="+mn-ea"/>
                <a:cs typeface="+mn-cs"/>
              </a:rPr>
              <a:t>ke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Rf</a:t>
            </a:r>
            <a:r>
              <a:rPr lang="en-US" sz="1200" kern="1200" dirty="0" smtClean="0">
                <a:solidFill>
                  <a:schemeClr val="tx1"/>
                </a:solidFill>
                <a:effectLst/>
                <a:latin typeface="+mn-lt"/>
                <a:ea typeface="+mn-ea"/>
                <a:cs typeface="+mn-cs"/>
              </a:rPr>
              <a:t> + B(</a:t>
            </a:r>
            <a:r>
              <a:rPr lang="en-US" sz="1200" kern="1200" dirty="0" err="1" smtClean="0">
                <a:solidFill>
                  <a:schemeClr val="tx1"/>
                </a:solidFill>
                <a:effectLst/>
                <a:latin typeface="+mn-lt"/>
                <a:ea typeface="+mn-ea"/>
                <a:cs typeface="+mn-cs"/>
              </a:rPr>
              <a:t>Rm</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Rf</a:t>
            </a:r>
            <a:r>
              <a:rPr lang="en-US" sz="1200" kern="1200" dirty="0" smtClean="0">
                <a:solidFill>
                  <a:schemeClr val="tx1"/>
                </a:solidFill>
                <a:effectLst/>
                <a:latin typeface="+mn-lt"/>
                <a:ea typeface="+mn-ea"/>
                <a:cs typeface="+mn-cs"/>
              </a:rPr>
              <a:t> ), where </a:t>
            </a:r>
            <a:r>
              <a:rPr lang="en-US" sz="1200" kern="1200" dirty="0" err="1" smtClean="0">
                <a:solidFill>
                  <a:schemeClr val="tx1"/>
                </a:solidFill>
                <a:effectLst/>
                <a:latin typeface="+mn-lt"/>
                <a:ea typeface="+mn-ea"/>
                <a:cs typeface="+mn-cs"/>
              </a:rPr>
              <a:t>Ke</a:t>
            </a:r>
            <a:r>
              <a:rPr lang="en-US" sz="1200" kern="1200" dirty="0" smtClean="0">
                <a:solidFill>
                  <a:schemeClr val="tx1"/>
                </a:solidFill>
                <a:effectLst/>
                <a:latin typeface="+mn-lt"/>
                <a:ea typeface="+mn-ea"/>
                <a:cs typeface="+mn-cs"/>
              </a:rPr>
              <a:t> stands for the stock's anticipated return, </a:t>
            </a:r>
            <a:r>
              <a:rPr lang="en-US" sz="1200" kern="1200" dirty="0" err="1" smtClean="0">
                <a:solidFill>
                  <a:schemeClr val="tx1"/>
                </a:solidFill>
                <a:effectLst/>
                <a:latin typeface="+mn-lt"/>
                <a:ea typeface="+mn-ea"/>
                <a:cs typeface="+mn-cs"/>
              </a:rPr>
              <a:t>Rf</a:t>
            </a:r>
            <a:r>
              <a:rPr lang="en-US" sz="1200" kern="1200" dirty="0" smtClean="0">
                <a:solidFill>
                  <a:schemeClr val="tx1"/>
                </a:solidFill>
                <a:effectLst/>
                <a:latin typeface="+mn-lt"/>
                <a:ea typeface="+mn-ea"/>
                <a:cs typeface="+mn-cs"/>
              </a:rPr>
              <a:t> implies a risk-free rate of return, </a:t>
            </a:r>
            <a:r>
              <a:rPr lang="en-US" sz="1200" kern="1200" dirty="0" err="1" smtClean="0">
                <a:solidFill>
                  <a:schemeClr val="tx1"/>
                </a:solidFill>
                <a:effectLst/>
                <a:latin typeface="+mn-lt"/>
                <a:ea typeface="+mn-ea"/>
                <a:cs typeface="+mn-cs"/>
              </a:rPr>
              <a:t>Rm</a:t>
            </a:r>
            <a:r>
              <a:rPr lang="en-US" sz="1200" kern="1200" dirty="0" smtClean="0">
                <a:solidFill>
                  <a:schemeClr val="tx1"/>
                </a:solidFill>
                <a:effectLst/>
                <a:latin typeface="+mn-lt"/>
                <a:ea typeface="+mn-ea"/>
                <a:cs typeface="+mn-cs"/>
              </a:rPr>
              <a:t> signifies the market return, and beta stands for the better of the stock.</a:t>
            </a:r>
          </a:p>
          <a:p>
            <a:r>
              <a:rPr lang="en-US" sz="1200" kern="1200" dirty="0" smtClean="0">
                <a:solidFill>
                  <a:schemeClr val="tx1"/>
                </a:solidFill>
                <a:effectLst/>
                <a:latin typeface="+mn-lt"/>
                <a:ea typeface="+mn-ea"/>
                <a:cs typeface="+mn-cs"/>
              </a:rPr>
              <a:t>Stock's beta depicts the necessity of the stock returns to market, which defines the project's cash flows' sensitivity to market conditions in global settings. Another factor is that the lower project's beta signifies reduced systematic risks and vice versa. When multinational cooperation increases, foreign sales stand a better chance of reducing its stock's beta and the return required by investors leading to the reduced global cost of capital for MNCs (</a:t>
            </a:r>
            <a:r>
              <a:rPr lang="en-US" sz="1200" kern="1200" dirty="0" err="1" smtClean="0">
                <a:solidFill>
                  <a:schemeClr val="tx1"/>
                </a:solidFill>
                <a:effectLst/>
                <a:latin typeface="+mn-lt"/>
                <a:ea typeface="+mn-ea"/>
                <a:cs typeface="+mn-cs"/>
              </a:rPr>
              <a:t>Dybka</a:t>
            </a:r>
            <a:r>
              <a:rPr lang="en-US" sz="1200" kern="1200" dirty="0" smtClean="0">
                <a:solidFill>
                  <a:schemeClr val="tx1"/>
                </a:solidFill>
                <a:effectLst/>
                <a:latin typeface="+mn-lt"/>
                <a:ea typeface="+mn-ea"/>
                <a:cs typeface="+mn-cs"/>
              </a:rPr>
              <a:t>, 2020). Also, multinational cooperation may opt to consider the unsystematic risk of an important factor when defining investments made in other countries to depict the required return rates. But it is not well defined if an MNC stands a chance of having a lower cost of capital than a purely domestic company in the same company.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12</a:t>
            </a:fld>
            <a:endParaRPr lang="en-US" noProof="0"/>
          </a:p>
        </p:txBody>
      </p:sp>
    </p:spTree>
    <p:extLst>
      <p:ext uri="{BB962C8B-B14F-4D97-AF65-F5344CB8AC3E}">
        <p14:creationId xmlns:p14="http://schemas.microsoft.com/office/powerpoint/2010/main" val="868928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Commercial loans refer to debt-based funding plans between a business and a financial institution such as commercial banks. The major rationale is to fund major capital expenditures while covering the operating costs that the company may not afford. Multinational project investments affiliated with commercial loans are suited to creating funds for business and maximizing growth and expansion (</a:t>
            </a:r>
            <a:r>
              <a:rPr lang="en-US" sz="1200" kern="1200" dirty="0" err="1" smtClean="0">
                <a:solidFill>
                  <a:schemeClr val="tx1"/>
                </a:solidFill>
                <a:effectLst/>
                <a:latin typeface="+mn-lt"/>
                <a:ea typeface="+mn-ea"/>
                <a:cs typeface="+mn-cs"/>
              </a:rPr>
              <a:t>Hakkio</a:t>
            </a:r>
            <a:r>
              <a:rPr lang="en-US" sz="1200" kern="1200" dirty="0" smtClean="0">
                <a:solidFill>
                  <a:schemeClr val="tx1"/>
                </a:solidFill>
                <a:effectLst/>
                <a:latin typeface="+mn-lt"/>
                <a:ea typeface="+mn-ea"/>
                <a:cs typeface="+mn-cs"/>
              </a:rPr>
              <a:t>, 2017). It serves as a financial alternative that meets the needs of the present and future opportunities. Another type of multinational project takes the form of official flows. They take the form of generally developing assistance that developed nations offer to develop countries (</a:t>
            </a:r>
            <a:r>
              <a:rPr lang="en-US" sz="1200" kern="1200" dirty="0" err="1" smtClean="0">
                <a:solidFill>
                  <a:schemeClr val="tx1"/>
                </a:solidFill>
                <a:effectLst/>
                <a:latin typeface="+mn-lt"/>
                <a:ea typeface="+mn-ea"/>
                <a:cs typeface="+mn-cs"/>
              </a:rPr>
              <a:t>Delikouras</a:t>
            </a:r>
            <a:r>
              <a:rPr lang="en-US" sz="1200" kern="1200" dirty="0" smtClean="0">
                <a:solidFill>
                  <a:schemeClr val="tx1"/>
                </a:solidFill>
                <a:effectLst/>
                <a:latin typeface="+mn-lt"/>
                <a:ea typeface="+mn-ea"/>
                <a:cs typeface="+mn-cs"/>
              </a:rPr>
              <a:t> et al., 2019). On the other hand, foreign direct investment entails the international investment in which the investor obtains a long-term interest in an enterprise in another country. Lastly, multinational project investments take the form of foreign portfolio investment (FPI), a type of investment which more easily traded. It tends to be more easily traded, less permanent, and may not represent a controlling stake in an enterprise. </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13</a:t>
            </a:fld>
            <a:endParaRPr lang="en-US" noProof="0"/>
          </a:p>
        </p:txBody>
      </p:sp>
    </p:spTree>
    <p:extLst>
      <p:ext uri="{BB962C8B-B14F-4D97-AF65-F5344CB8AC3E}">
        <p14:creationId xmlns:p14="http://schemas.microsoft.com/office/powerpoint/2010/main" val="2470777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 investment, every multinational corporation must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estimate of the financial features that challenge the initial investment. In this regard, checking for the initial investment would pave the way for starting the project and additional funds to support the project over time (</a:t>
            </a:r>
            <a:r>
              <a:rPr lang="en-US" sz="1200" kern="1200" dirty="0" err="1" smtClean="0">
                <a:solidFill>
                  <a:schemeClr val="tx1"/>
                </a:solidFill>
                <a:effectLst/>
                <a:latin typeface="+mn-lt"/>
                <a:ea typeface="+mn-ea"/>
                <a:cs typeface="+mn-cs"/>
              </a:rPr>
              <a:t>Cavallino</a:t>
            </a:r>
            <a:r>
              <a:rPr lang="en-US" sz="1200" kern="1200" dirty="0" smtClean="0">
                <a:solidFill>
                  <a:schemeClr val="tx1"/>
                </a:solidFill>
                <a:effectLst/>
                <a:latin typeface="+mn-lt"/>
                <a:ea typeface="+mn-ea"/>
                <a:cs typeface="+mn-cs"/>
              </a:rPr>
              <a:t>, 2019). Price and consumer demand are usually challenged by the uncertain economic conditions which out to be factored. The cost of variables must be analyzed comparatively. International tax laws must be factored on any of the proposed foreign projects. Remitted funds policy greatly influences the estimated cash flows. The MNC must pay attention to the liquidation values based on the success of the project and the attitude of stakeholders towards the project (</a:t>
            </a:r>
            <a:r>
              <a:rPr lang="en-US" sz="1200" kern="1200" dirty="0" err="1" smtClean="0">
                <a:solidFill>
                  <a:schemeClr val="tx1"/>
                </a:solidFill>
                <a:effectLst/>
                <a:latin typeface="+mn-lt"/>
                <a:ea typeface="+mn-ea"/>
                <a:cs typeface="+mn-cs"/>
              </a:rPr>
              <a:t>Hakkio</a:t>
            </a:r>
            <a:r>
              <a:rPr lang="en-US" sz="1200" kern="1200" dirty="0" smtClean="0">
                <a:solidFill>
                  <a:schemeClr val="tx1"/>
                </a:solidFill>
                <a:effectLst/>
                <a:latin typeface="+mn-lt"/>
                <a:ea typeface="+mn-ea"/>
                <a:cs typeface="+mn-cs"/>
              </a:rPr>
              <a:t>, 2017). The required rate of return serves as a mirror for MNCs to estimate the initial cost of capital and the required rate of return on a project based on the risk of that project.</a:t>
            </a:r>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14</a:t>
            </a:fld>
            <a:endParaRPr lang="en-US" noProof="0"/>
          </a:p>
        </p:txBody>
      </p:sp>
    </p:spTree>
    <p:extLst>
      <p:ext uri="{BB962C8B-B14F-4D97-AF65-F5344CB8AC3E}">
        <p14:creationId xmlns:p14="http://schemas.microsoft.com/office/powerpoint/2010/main" val="2991595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ensure effective multinational capital budgeting, it is important to determine the funds invested in the project. It is also important to define the estimated future cash flows and the project's discount rates. Moreover, accurate application of traditional capital budgeting decision criteria such as the IRR and Net Present Value ought to be factored to define the authenticity and acceptability of potential projects (</a:t>
            </a:r>
            <a:r>
              <a:rPr lang="en-US" sz="1200" kern="1200" dirty="0" err="1" smtClean="0">
                <a:solidFill>
                  <a:schemeClr val="tx1"/>
                </a:solidFill>
                <a:effectLst/>
                <a:latin typeface="+mn-lt"/>
                <a:ea typeface="+mn-ea"/>
                <a:cs typeface="+mn-cs"/>
              </a:rPr>
              <a:t>Cavallino</a:t>
            </a:r>
            <a:r>
              <a:rPr lang="en-US" sz="1200" kern="1200" dirty="0" smtClean="0">
                <a:solidFill>
                  <a:schemeClr val="tx1"/>
                </a:solidFill>
                <a:effectLst/>
                <a:latin typeface="+mn-lt"/>
                <a:ea typeface="+mn-ea"/>
                <a:cs typeface="+mn-cs"/>
              </a:rPr>
              <a:t>, 2019). To bolster these core budgeting steps, it is important to address the affiliated complexities. Herein, there is a need to accurately distinguish between project cash flows from the project's parent cash flows. There is a need to express anticipations of the differing rates of national inflation. Determine the probability of unexpected fluctuations in foreign exchange rates while keeping in mind the need for evaluating political risks and economic performances for the foreign country and hen paving the way for accurate implementation.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530193B-564F-4854-8A52-728F3FB19C85}" type="slidenum">
              <a:rPr lang="en-US" noProof="0" smtClean="0"/>
              <a:t>15</a:t>
            </a:fld>
            <a:endParaRPr lang="en-US" noProof="0"/>
          </a:p>
        </p:txBody>
      </p:sp>
    </p:spTree>
    <p:extLst>
      <p:ext uri="{BB962C8B-B14F-4D97-AF65-F5344CB8AC3E}">
        <p14:creationId xmlns:p14="http://schemas.microsoft.com/office/powerpoint/2010/main" val="2385466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doubt that international finance is a broad and quite informative topic of study. It requires one to have an accurate understanding of exchange rates and foreign investment and their impacts on international trade. During international investments, there is a need to carry out a thorough analysis of the trends in foreign exchange rate based on the factors that lead to its fluctuation, such as inflation rates. It also calls for accurate estimation of international projects, crosses border capital flows,  trade deficits, currency swaps,  and global financial markets. Through foreign exchange markets, the global market stands a greater chance of bolster globalization, boosting worldwide cash flows, encouraging healthy competition, and providing necessary information concerning vital investment opportunities and effective capital allocation. However, there is a need for future research regarding the means via which the international finance promoted the integration of economies. There is a need to address the evident threats in the financial markets and ensure equality among countries and strengthen the global financial system.</a:t>
            </a:r>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16</a:t>
            </a:fld>
            <a:endParaRPr lang="en-US" noProof="0"/>
          </a:p>
        </p:txBody>
      </p:sp>
    </p:spTree>
    <p:extLst>
      <p:ext uri="{BB962C8B-B14F-4D97-AF65-F5344CB8AC3E}">
        <p14:creationId xmlns:p14="http://schemas.microsoft.com/office/powerpoint/2010/main" val="321500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8/30/2020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7" name="Freeform 5">
            <a:extLst>
              <a:ext uri="{FF2B5EF4-FFF2-40B4-BE49-F238E27FC236}">
                <a16:creationId xmlns:a16="http://schemas.microsoft.com/office/drawing/2014/main" xmlns="" id="{206C51E8-C5C0-4672-B456-F44C69B074D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7">
            <a:extLst>
              <a:ext uri="{FF2B5EF4-FFF2-40B4-BE49-F238E27FC236}">
                <a16:creationId xmlns:a16="http://schemas.microsoft.com/office/drawing/2014/main" xmlns="" id="{9DE9AE8C-7574-4D45-B521-6B18054DA7C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EF240172-5930-4717-A0CD-A151075277D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7B4A83CE-8643-4697-94A9-C9F587F46E23}"/>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B0A765A5-BBCE-405E-A4B3-80A660118E84}"/>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330000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7" name="Freeform 5">
            <a:extLst>
              <a:ext uri="{FF2B5EF4-FFF2-40B4-BE49-F238E27FC236}">
                <a16:creationId xmlns:a16="http://schemas.microsoft.com/office/drawing/2014/main" xmlns="" id="{8663BD7B-5136-47ED-BE0A-C6C2F5622BDC}"/>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6ABA22C7-C35B-4EC0-B7CE-54F9EEFCB71D}"/>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6DAE4BC9-9CFF-4522-8216-651498F7A167}"/>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8E822AA0-FB3E-4051-AA1F-F51204BA02A9}"/>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3445288A-D169-4374-BCFD-917DD04B2B1E}"/>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2341403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7" name="Freeform 5">
            <a:extLst>
              <a:ext uri="{FF2B5EF4-FFF2-40B4-BE49-F238E27FC236}">
                <a16:creationId xmlns:a16="http://schemas.microsoft.com/office/drawing/2014/main" xmlns="" id="{12B8F0DB-CC25-4CE9-A68E-CAA2FD986AF3}"/>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8A058973-2DC9-4087-9D57-F1D779F56CC2}"/>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B641062D-3CD4-49D1-A621-331E2933340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9F2C1E7C-A088-4772-84B3-15309BEADF7D}"/>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CA52278A-6924-4F97-A196-AE30D3DACB7A}"/>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1997068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8/30/2020</a:t>
            </a:fld>
            <a:endParaRPr lang="en-US" dirty="0"/>
          </a:p>
        </p:txBody>
      </p:sp>
      <p:sp>
        <p:nvSpPr>
          <p:cNvPr id="6" name="Footer Placeholder 5"/>
          <p:cNvSpPr>
            <a:spLocks noGrp="1"/>
          </p:cNvSpPr>
          <p:nvPr>
            <p:ph type="ftr" sz="quarter" idx="11"/>
          </p:nvPr>
        </p:nvSpPr>
        <p:spPr/>
        <p:txBody>
          <a:bodyPr/>
          <a:lstStyle/>
          <a:p>
            <a:r>
              <a:rPr lang="en-US" noProof="0" smtClean="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461980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8/30/2020</a:t>
            </a:fld>
            <a:endParaRPr lang="en-US" dirty="0"/>
          </a:p>
        </p:txBody>
      </p:sp>
      <p:sp>
        <p:nvSpPr>
          <p:cNvPr id="8" name="Footer Placeholder 7"/>
          <p:cNvSpPr>
            <a:spLocks noGrp="1"/>
          </p:cNvSpPr>
          <p:nvPr>
            <p:ph type="ftr" sz="quarter" idx="11"/>
          </p:nvPr>
        </p:nvSpPr>
        <p:spPr/>
        <p:txBody>
          <a:bodyPr/>
          <a:lstStyle/>
          <a:p>
            <a:r>
              <a:rPr lang="en-US" noProof="0" smtClean="0"/>
              <a:t>Add a footer</a:t>
            </a:r>
            <a:endParaRPr lang="en-US" noProof="0" dirty="0"/>
          </a:p>
        </p:txBody>
      </p:sp>
      <p:sp>
        <p:nvSpPr>
          <p:cNvPr id="9" name="Slide Number Placeholder 8"/>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0"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19220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3"/>
          <p:cNvSpPr>
            <a:spLocks noGrp="1"/>
          </p:cNvSpPr>
          <p:nvPr>
            <p:ph type="ftr" sz="quarter" idx="11"/>
          </p:nvPr>
        </p:nvSpPr>
        <p:spPr/>
        <p:txBody>
          <a:bodyPr/>
          <a:lstStyle/>
          <a:p>
            <a:r>
              <a:rPr lang="en-US" noProof="0" smtClean="0"/>
              <a:t>Add a footer</a:t>
            </a:r>
            <a:endParaRPr lang="en-US" noProof="0" dirty="0"/>
          </a:p>
        </p:txBody>
      </p:sp>
      <p:sp>
        <p:nvSpPr>
          <p:cNvPr id="6" name="Slide Number Placeholder 4"/>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Freeform 5">
            <a:extLst>
              <a:ext uri="{FF2B5EF4-FFF2-40B4-BE49-F238E27FC236}">
                <a16:creationId xmlns:a16="http://schemas.microsoft.com/office/drawing/2014/main" xmlns=""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9">
            <a:extLst>
              <a:ext uri="{FF2B5EF4-FFF2-40B4-BE49-F238E27FC236}">
                <a16:creationId xmlns:a16="http://schemas.microsoft.com/office/drawing/2014/main" xmlns=""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2816333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2"/>
          <p:cNvSpPr>
            <a:spLocks noGrp="1"/>
          </p:cNvSpPr>
          <p:nvPr>
            <p:ph type="ftr" sz="quarter" idx="11"/>
          </p:nvPr>
        </p:nvSpPr>
        <p:spPr/>
        <p:txBody>
          <a:bodyPr/>
          <a:lstStyle/>
          <a:p>
            <a:r>
              <a:rPr lang="en-US" noProof="0" smtClean="0"/>
              <a:t>Add a footer</a:t>
            </a:r>
            <a:endParaRPr lang="en-US" noProof="0" dirty="0"/>
          </a:p>
        </p:txBody>
      </p:sp>
      <p:sp>
        <p:nvSpPr>
          <p:cNvPr id="6" name="Slide Number Placeholder 3"/>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Freeform 5">
            <a:extLst>
              <a:ext uri="{FF2B5EF4-FFF2-40B4-BE49-F238E27FC236}">
                <a16:creationId xmlns:a16="http://schemas.microsoft.com/office/drawing/2014/main" xmlns=""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9">
            <a:extLst>
              <a:ext uri="{FF2B5EF4-FFF2-40B4-BE49-F238E27FC236}">
                <a16:creationId xmlns:a16="http://schemas.microsoft.com/office/drawing/2014/main" xmlns=""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1001481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5"/>
          <p:cNvSpPr>
            <a:spLocks noGrp="1"/>
          </p:cNvSpPr>
          <p:nvPr>
            <p:ph type="ftr" sz="quarter" idx="11"/>
          </p:nvPr>
        </p:nvSpPr>
        <p:spPr/>
        <p:txBody>
          <a:bodyPr/>
          <a:lstStyle/>
          <a:p>
            <a:r>
              <a:rPr lang="en-US" noProof="0" smtClean="0"/>
              <a:t>Add a footer</a:t>
            </a:r>
            <a:endParaRPr lang="en-US" noProof="0" dirty="0"/>
          </a:p>
        </p:txBody>
      </p:sp>
      <p:sp>
        <p:nvSpPr>
          <p:cNvPr id="6"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2852079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6" name="Footer Placeholder 5"/>
          <p:cNvSpPr>
            <a:spLocks noGrp="1"/>
          </p:cNvSpPr>
          <p:nvPr>
            <p:ph type="ftr" sz="quarter" idx="11"/>
          </p:nvPr>
        </p:nvSpPr>
        <p:spPr/>
        <p:txBody>
          <a:bodyPr/>
          <a:lstStyle/>
          <a:p>
            <a:r>
              <a:rPr lang="en-US" noProof="0" smtClean="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Tree>
    <p:extLst>
      <p:ext uri="{BB962C8B-B14F-4D97-AF65-F5344CB8AC3E}">
        <p14:creationId xmlns:p14="http://schemas.microsoft.com/office/powerpoint/2010/main" val="55481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6" name="Footer Placeholder 5"/>
          <p:cNvSpPr>
            <a:spLocks noGrp="1"/>
          </p:cNvSpPr>
          <p:nvPr>
            <p:ph type="ftr" sz="quarter" idx="11"/>
          </p:nvPr>
        </p:nvSpPr>
        <p:spPr/>
        <p:txBody>
          <a:bodyPr/>
          <a:lstStyle/>
          <a:p>
            <a:r>
              <a:rPr lang="en-US" noProof="0" smtClean="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97234011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22825666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5812407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6572533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4"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05664550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4"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614873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79113952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8/30/2020</a:t>
            </a:fld>
            <a:endParaRPr lang="en-US" dirty="0"/>
          </a:p>
        </p:txBody>
      </p:sp>
      <p:sp>
        <p:nvSpPr>
          <p:cNvPr id="5" name="Footer Placeholder 4"/>
          <p:cNvSpPr>
            <a:spLocks noGrp="1"/>
          </p:cNvSpPr>
          <p:nvPr>
            <p:ph type="ftr" sz="quarter" idx="11"/>
          </p:nvPr>
        </p:nvSpPr>
        <p:spPr/>
        <p:txBody>
          <a:bodyPr/>
          <a:lstStyle/>
          <a:p>
            <a:r>
              <a:rPr lang="en-US" noProof="0" smtClean="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94785489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itle Slide with Imag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xmlns="" id="{9A70B137-2503-4803-9F56-620A586FA494}"/>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1130300" y="52504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027207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vider Slide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7CE129D0-CB7B-444C-AF89-B1CB663E3679}"/>
              </a:ext>
            </a:extLst>
          </p:cNvPr>
          <p:cNvSpPr>
            <a:spLocks noGrp="1"/>
          </p:cNvSpPr>
          <p:nvPr>
            <p:ph type="pic" sz="quarter" idx="13" hasCustomPrompt="1"/>
          </p:nvPr>
        </p:nvSpPr>
        <p:spPr>
          <a:xfrm>
            <a:off x="0" y="418374"/>
            <a:ext cx="8687356" cy="6439627"/>
          </a:xfrm>
          <a:custGeom>
            <a:avLst/>
            <a:gdLst>
              <a:gd name="connsiteX0" fmla="*/ 0 w 8687356"/>
              <a:gd name="connsiteY0" fmla="*/ 5592682 h 6439627"/>
              <a:gd name="connsiteX1" fmla="*/ 186296 w 8687356"/>
              <a:gd name="connsiteY1" fmla="*/ 5593149 h 6439627"/>
              <a:gd name="connsiteX2" fmla="*/ 1348900 w 8687356"/>
              <a:gd name="connsiteY2" fmla="*/ 5596063 h 6439627"/>
              <a:gd name="connsiteX3" fmla="*/ 1800991 w 8687356"/>
              <a:gd name="connsiteY3" fmla="*/ 5851702 h 6439627"/>
              <a:gd name="connsiteX4" fmla="*/ 2106366 w 8687356"/>
              <a:gd name="connsiteY4" fmla="*/ 6380627 h 6439627"/>
              <a:gd name="connsiteX5" fmla="*/ 2140430 w 8687356"/>
              <a:gd name="connsiteY5" fmla="*/ 6439627 h 6439627"/>
              <a:gd name="connsiteX6" fmla="*/ 0 w 8687356"/>
              <a:gd name="connsiteY6" fmla="*/ 6439627 h 6439627"/>
              <a:gd name="connsiteX7" fmla="*/ 693821 w 8687356"/>
              <a:gd name="connsiteY7" fmla="*/ 3646328 h 6439627"/>
              <a:gd name="connsiteX8" fmla="*/ 1586357 w 8687356"/>
              <a:gd name="connsiteY8" fmla="*/ 3648566 h 6439627"/>
              <a:gd name="connsiteX9" fmla="*/ 1724950 w 8687356"/>
              <a:gd name="connsiteY9" fmla="*/ 3726935 h 6439627"/>
              <a:gd name="connsiteX10" fmla="*/ 2172189 w 8687356"/>
              <a:gd name="connsiteY10" fmla="*/ 4501577 h 6439627"/>
              <a:gd name="connsiteX11" fmla="*/ 2171729 w 8687356"/>
              <a:gd name="connsiteY11" fmla="*/ 4662459 h 6439627"/>
              <a:gd name="connsiteX12" fmla="*/ 1726432 w 8687356"/>
              <a:gd name="connsiteY12" fmla="*/ 5434863 h 6439627"/>
              <a:gd name="connsiteX13" fmla="*/ 1589746 w 8687356"/>
              <a:gd name="connsiteY13" fmla="*/ 5513779 h 6439627"/>
              <a:gd name="connsiteX14" fmla="*/ 698177 w 8687356"/>
              <a:gd name="connsiteY14" fmla="*/ 5513215 h 6439627"/>
              <a:gd name="connsiteX15" fmla="*/ 558617 w 8687356"/>
              <a:gd name="connsiteY15" fmla="*/ 5433172 h 6439627"/>
              <a:gd name="connsiteX16" fmla="*/ 111378 w 8687356"/>
              <a:gd name="connsiteY16" fmla="*/ 4658531 h 6439627"/>
              <a:gd name="connsiteX17" fmla="*/ 112805 w 8687356"/>
              <a:gd name="connsiteY17" fmla="*/ 4499321 h 6439627"/>
              <a:gd name="connsiteX18" fmla="*/ 557135 w 8687356"/>
              <a:gd name="connsiteY18" fmla="*/ 3725244 h 6439627"/>
              <a:gd name="connsiteX19" fmla="*/ 693821 w 8687356"/>
              <a:gd name="connsiteY19" fmla="*/ 3646328 h 6439627"/>
              <a:gd name="connsiteX20" fmla="*/ 1975378 w 8687356"/>
              <a:gd name="connsiteY20" fmla="*/ 3263784 h 6439627"/>
              <a:gd name="connsiteX21" fmla="*/ 2292917 w 8687356"/>
              <a:gd name="connsiteY21" fmla="*/ 3264581 h 6439627"/>
              <a:gd name="connsiteX22" fmla="*/ 2342225 w 8687356"/>
              <a:gd name="connsiteY22" fmla="*/ 3292462 h 6439627"/>
              <a:gd name="connsiteX23" fmla="*/ 2501341 w 8687356"/>
              <a:gd name="connsiteY23" fmla="*/ 3568059 h 6439627"/>
              <a:gd name="connsiteX24" fmla="*/ 2501177 w 8687356"/>
              <a:gd name="connsiteY24" fmla="*/ 3625297 h 6439627"/>
              <a:gd name="connsiteX25" fmla="*/ 2342753 w 8687356"/>
              <a:gd name="connsiteY25" fmla="*/ 3900096 h 6439627"/>
              <a:gd name="connsiteX26" fmla="*/ 2294123 w 8687356"/>
              <a:gd name="connsiteY26" fmla="*/ 3928173 h 6439627"/>
              <a:gd name="connsiteX27" fmla="*/ 1976927 w 8687356"/>
              <a:gd name="connsiteY27" fmla="*/ 3927972 h 6439627"/>
              <a:gd name="connsiteX28" fmla="*/ 1927275 w 8687356"/>
              <a:gd name="connsiteY28" fmla="*/ 3899495 h 6439627"/>
              <a:gd name="connsiteX29" fmla="*/ 1768160 w 8687356"/>
              <a:gd name="connsiteY29" fmla="*/ 3623899 h 6439627"/>
              <a:gd name="connsiteX30" fmla="*/ 1768668 w 8687356"/>
              <a:gd name="connsiteY30" fmla="*/ 3567256 h 6439627"/>
              <a:gd name="connsiteX31" fmla="*/ 1926748 w 8687356"/>
              <a:gd name="connsiteY31" fmla="*/ 3291861 h 6439627"/>
              <a:gd name="connsiteX32" fmla="*/ 1975378 w 8687356"/>
              <a:gd name="connsiteY32" fmla="*/ 3263784 h 6439627"/>
              <a:gd name="connsiteX33" fmla="*/ 2130702 w 8687356"/>
              <a:gd name="connsiteY33" fmla="*/ 2828022 h 6439627"/>
              <a:gd name="connsiteX34" fmla="*/ 2298374 w 8687356"/>
              <a:gd name="connsiteY34" fmla="*/ 2828442 h 6439627"/>
              <a:gd name="connsiteX35" fmla="*/ 2324410 w 8687356"/>
              <a:gd name="connsiteY35" fmla="*/ 2843165 h 6439627"/>
              <a:gd name="connsiteX36" fmla="*/ 2408429 w 8687356"/>
              <a:gd name="connsiteY36" fmla="*/ 2988689 h 6439627"/>
              <a:gd name="connsiteX37" fmla="*/ 2408342 w 8687356"/>
              <a:gd name="connsiteY37" fmla="*/ 3018913 h 6439627"/>
              <a:gd name="connsiteX38" fmla="*/ 2324689 w 8687356"/>
              <a:gd name="connsiteY38" fmla="*/ 3164017 h 6439627"/>
              <a:gd name="connsiteX39" fmla="*/ 2299011 w 8687356"/>
              <a:gd name="connsiteY39" fmla="*/ 3178842 h 6439627"/>
              <a:gd name="connsiteX40" fmla="*/ 2131520 w 8687356"/>
              <a:gd name="connsiteY40" fmla="*/ 3178736 h 6439627"/>
              <a:gd name="connsiteX41" fmla="*/ 2105302 w 8687356"/>
              <a:gd name="connsiteY41" fmla="*/ 3163699 h 6439627"/>
              <a:gd name="connsiteX42" fmla="*/ 2021284 w 8687356"/>
              <a:gd name="connsiteY42" fmla="*/ 3018175 h 6439627"/>
              <a:gd name="connsiteX43" fmla="*/ 2021552 w 8687356"/>
              <a:gd name="connsiteY43" fmla="*/ 2988265 h 6439627"/>
              <a:gd name="connsiteX44" fmla="*/ 2105024 w 8687356"/>
              <a:gd name="connsiteY44" fmla="*/ 2842847 h 6439627"/>
              <a:gd name="connsiteX45" fmla="*/ 2130702 w 8687356"/>
              <a:gd name="connsiteY45" fmla="*/ 2828022 h 6439627"/>
              <a:gd name="connsiteX46" fmla="*/ 3794942 w 8687356"/>
              <a:gd name="connsiteY46" fmla="*/ 2543905 h 6439627"/>
              <a:gd name="connsiteX47" fmla="*/ 6706383 w 8687356"/>
              <a:gd name="connsiteY47" fmla="*/ 2551204 h 6439627"/>
              <a:gd name="connsiteX48" fmla="*/ 7158474 w 8687356"/>
              <a:gd name="connsiteY48" fmla="*/ 2806842 h 6439627"/>
              <a:gd name="connsiteX49" fmla="*/ 8617364 w 8687356"/>
              <a:gd name="connsiteY49" fmla="*/ 5333715 h 6439627"/>
              <a:gd name="connsiteX50" fmla="*/ 8615859 w 8687356"/>
              <a:gd name="connsiteY50" fmla="*/ 5858514 h 6439627"/>
              <a:gd name="connsiteX51" fmla="*/ 8311811 w 8687356"/>
              <a:gd name="connsiteY51" fmla="*/ 6385912 h 6439627"/>
              <a:gd name="connsiteX52" fmla="*/ 8280844 w 8687356"/>
              <a:gd name="connsiteY52" fmla="*/ 6439627 h 6439627"/>
              <a:gd name="connsiteX53" fmla="*/ 2237916 w 8687356"/>
              <a:gd name="connsiteY53" fmla="*/ 6439627 h 6439627"/>
              <a:gd name="connsiteX54" fmla="*/ 2151815 w 8687356"/>
              <a:gd name="connsiteY54" fmla="*/ 6290497 h 6439627"/>
              <a:gd name="connsiteX55" fmla="*/ 1895013 w 8687356"/>
              <a:gd name="connsiteY55" fmla="*/ 5845703 h 6439627"/>
              <a:gd name="connsiteX56" fmla="*/ 1899669 w 8687356"/>
              <a:gd name="connsiteY56" fmla="*/ 5326361 h 6439627"/>
              <a:gd name="connsiteX57" fmla="*/ 3349069 w 8687356"/>
              <a:gd name="connsiteY57" fmla="*/ 2801330 h 6439627"/>
              <a:gd name="connsiteX58" fmla="*/ 3794942 w 8687356"/>
              <a:gd name="connsiteY58" fmla="*/ 2543905 h 6439627"/>
              <a:gd name="connsiteX59" fmla="*/ 634940 w 8687356"/>
              <a:gd name="connsiteY59" fmla="*/ 2395105 h 6439627"/>
              <a:gd name="connsiteX60" fmla="*/ 1188015 w 8687356"/>
              <a:gd name="connsiteY60" fmla="*/ 2396492 h 6439627"/>
              <a:gd name="connsiteX61" fmla="*/ 1273897 w 8687356"/>
              <a:gd name="connsiteY61" fmla="*/ 2445054 h 6439627"/>
              <a:gd name="connsiteX62" fmla="*/ 1551037 w 8687356"/>
              <a:gd name="connsiteY62" fmla="*/ 2925075 h 6439627"/>
              <a:gd name="connsiteX63" fmla="*/ 1550752 w 8687356"/>
              <a:gd name="connsiteY63" fmla="*/ 3024769 h 6439627"/>
              <a:gd name="connsiteX64" fmla="*/ 1274816 w 8687356"/>
              <a:gd name="connsiteY64" fmla="*/ 3503403 h 6439627"/>
              <a:gd name="connsiteX65" fmla="*/ 1190116 w 8687356"/>
              <a:gd name="connsiteY65" fmla="*/ 3552304 h 6439627"/>
              <a:gd name="connsiteX66" fmla="*/ 637639 w 8687356"/>
              <a:gd name="connsiteY66" fmla="*/ 3551955 h 6439627"/>
              <a:gd name="connsiteX67" fmla="*/ 551158 w 8687356"/>
              <a:gd name="connsiteY67" fmla="*/ 3502355 h 6439627"/>
              <a:gd name="connsiteX68" fmla="*/ 274018 w 8687356"/>
              <a:gd name="connsiteY68" fmla="*/ 3022335 h 6439627"/>
              <a:gd name="connsiteX69" fmla="*/ 274903 w 8687356"/>
              <a:gd name="connsiteY69" fmla="*/ 2923678 h 6439627"/>
              <a:gd name="connsiteX70" fmla="*/ 550240 w 8687356"/>
              <a:gd name="connsiteY70" fmla="*/ 2444007 h 6439627"/>
              <a:gd name="connsiteX71" fmla="*/ 634940 w 8687356"/>
              <a:gd name="connsiteY71" fmla="*/ 2395105 h 6439627"/>
              <a:gd name="connsiteX72" fmla="*/ 2521339 w 8687356"/>
              <a:gd name="connsiteY72" fmla="*/ 1975621 h 6439627"/>
              <a:gd name="connsiteX73" fmla="*/ 2985874 w 8687356"/>
              <a:gd name="connsiteY73" fmla="*/ 1976785 h 6439627"/>
              <a:gd name="connsiteX74" fmla="*/ 3058007 w 8687356"/>
              <a:gd name="connsiteY74" fmla="*/ 2017574 h 6439627"/>
              <a:gd name="connsiteX75" fmla="*/ 3290779 w 8687356"/>
              <a:gd name="connsiteY75" fmla="*/ 2420748 h 6439627"/>
              <a:gd name="connsiteX76" fmla="*/ 3290540 w 8687356"/>
              <a:gd name="connsiteY76" fmla="*/ 2504482 h 6439627"/>
              <a:gd name="connsiteX77" fmla="*/ 3058778 w 8687356"/>
              <a:gd name="connsiteY77" fmla="*/ 2906492 h 6439627"/>
              <a:gd name="connsiteX78" fmla="*/ 2987637 w 8687356"/>
              <a:gd name="connsiteY78" fmla="*/ 2947565 h 6439627"/>
              <a:gd name="connsiteX79" fmla="*/ 2523606 w 8687356"/>
              <a:gd name="connsiteY79" fmla="*/ 2947271 h 6439627"/>
              <a:gd name="connsiteX80" fmla="*/ 2450970 w 8687356"/>
              <a:gd name="connsiteY80" fmla="*/ 2905612 h 6439627"/>
              <a:gd name="connsiteX81" fmla="*/ 2218197 w 8687356"/>
              <a:gd name="connsiteY81" fmla="*/ 2502438 h 6439627"/>
              <a:gd name="connsiteX82" fmla="*/ 2218941 w 8687356"/>
              <a:gd name="connsiteY82" fmla="*/ 2419574 h 6439627"/>
              <a:gd name="connsiteX83" fmla="*/ 2450199 w 8687356"/>
              <a:gd name="connsiteY83" fmla="*/ 2016694 h 6439627"/>
              <a:gd name="connsiteX84" fmla="*/ 2521339 w 8687356"/>
              <a:gd name="connsiteY84" fmla="*/ 1975621 h 6439627"/>
              <a:gd name="connsiteX85" fmla="*/ 3564142 w 8687356"/>
              <a:gd name="connsiteY85" fmla="*/ 34 h 6439627"/>
              <a:gd name="connsiteX86" fmla="*/ 4738405 w 8687356"/>
              <a:gd name="connsiteY86" fmla="*/ 2977 h 6439627"/>
              <a:gd name="connsiteX87" fmla="*/ 4920745 w 8687356"/>
              <a:gd name="connsiteY87" fmla="*/ 106084 h 6439627"/>
              <a:gd name="connsiteX88" fmla="*/ 5509155 w 8687356"/>
              <a:gd name="connsiteY88" fmla="*/ 1125240 h 6439627"/>
              <a:gd name="connsiteX89" fmla="*/ 5508549 w 8687356"/>
              <a:gd name="connsiteY89" fmla="*/ 1336906 h 6439627"/>
              <a:gd name="connsiteX90" fmla="*/ 4922696 w 8687356"/>
              <a:gd name="connsiteY90" fmla="*/ 2353119 h 6439627"/>
              <a:gd name="connsiteX91" fmla="*/ 4742864 w 8687356"/>
              <a:gd name="connsiteY91" fmla="*/ 2456945 h 6439627"/>
              <a:gd name="connsiteX92" fmla="*/ 3569871 w 8687356"/>
              <a:gd name="connsiteY92" fmla="*/ 2456203 h 6439627"/>
              <a:gd name="connsiteX93" fmla="*/ 3386259 w 8687356"/>
              <a:gd name="connsiteY93" fmla="*/ 2350896 h 6439627"/>
              <a:gd name="connsiteX94" fmla="*/ 2797848 w 8687356"/>
              <a:gd name="connsiteY94" fmla="*/ 1331739 h 6439627"/>
              <a:gd name="connsiteX95" fmla="*/ 2799727 w 8687356"/>
              <a:gd name="connsiteY95" fmla="*/ 1122274 h 6439627"/>
              <a:gd name="connsiteX96" fmla="*/ 3384310 w 8687356"/>
              <a:gd name="connsiteY96" fmla="*/ 103860 h 6439627"/>
              <a:gd name="connsiteX97" fmla="*/ 3564142 w 8687356"/>
              <a:gd name="connsiteY97" fmla="*/ 34 h 643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687356" h="6439627">
                <a:moveTo>
                  <a:pt x="0" y="5592682"/>
                </a:moveTo>
                <a:lnTo>
                  <a:pt x="186296" y="5593149"/>
                </a:lnTo>
                <a:cubicBezTo>
                  <a:pt x="510155" y="5593961"/>
                  <a:pt x="893987" y="5594923"/>
                  <a:pt x="1348900" y="5596063"/>
                </a:cubicBezTo>
                <a:cubicBezTo>
                  <a:pt x="1534387" y="5590847"/>
                  <a:pt x="1709614" y="5693431"/>
                  <a:pt x="1800991" y="5851702"/>
                </a:cubicBezTo>
                <a:cubicBezTo>
                  <a:pt x="1800991" y="5851702"/>
                  <a:pt x="1800991" y="5851702"/>
                  <a:pt x="2106366" y="6380627"/>
                </a:cubicBezTo>
                <a:lnTo>
                  <a:pt x="2140430" y="6439627"/>
                </a:lnTo>
                <a:lnTo>
                  <a:pt x="0" y="6439627"/>
                </a:lnTo>
                <a:close/>
                <a:moveTo>
                  <a:pt x="693821" y="3646328"/>
                </a:moveTo>
                <a:cubicBezTo>
                  <a:pt x="693821" y="3646328"/>
                  <a:pt x="693821" y="3646328"/>
                  <a:pt x="1586357" y="3648566"/>
                </a:cubicBezTo>
                <a:cubicBezTo>
                  <a:pt x="1643220" y="3646968"/>
                  <a:pt x="1696937" y="3678416"/>
                  <a:pt x="1724950" y="3726935"/>
                </a:cubicBezTo>
                <a:cubicBezTo>
                  <a:pt x="1724950" y="3726935"/>
                  <a:pt x="1724950" y="3726935"/>
                  <a:pt x="2172189" y="4501577"/>
                </a:cubicBezTo>
                <a:cubicBezTo>
                  <a:pt x="2201168" y="4551769"/>
                  <a:pt x="2200578" y="4612341"/>
                  <a:pt x="2171729" y="4662459"/>
                </a:cubicBezTo>
                <a:cubicBezTo>
                  <a:pt x="2171729" y="4662459"/>
                  <a:pt x="2171729" y="4662459"/>
                  <a:pt x="1726432" y="5434863"/>
                </a:cubicBezTo>
                <a:cubicBezTo>
                  <a:pt x="1699249" y="5484020"/>
                  <a:pt x="1645909" y="5514815"/>
                  <a:pt x="1589746" y="5513779"/>
                </a:cubicBezTo>
                <a:cubicBezTo>
                  <a:pt x="1589746" y="5513779"/>
                  <a:pt x="1589746" y="5513779"/>
                  <a:pt x="698177" y="5513215"/>
                </a:cubicBezTo>
                <a:cubicBezTo>
                  <a:pt x="640348" y="5513140"/>
                  <a:pt x="587596" y="5483366"/>
                  <a:pt x="558617" y="5433172"/>
                </a:cubicBezTo>
                <a:cubicBezTo>
                  <a:pt x="558617" y="5433172"/>
                  <a:pt x="558617" y="5433172"/>
                  <a:pt x="111378" y="4658531"/>
                </a:cubicBezTo>
                <a:cubicBezTo>
                  <a:pt x="83365" y="4610012"/>
                  <a:pt x="82990" y="4547767"/>
                  <a:pt x="112805" y="4499321"/>
                </a:cubicBezTo>
                <a:cubicBezTo>
                  <a:pt x="112805" y="4499321"/>
                  <a:pt x="112805" y="4499321"/>
                  <a:pt x="557135" y="3725244"/>
                </a:cubicBezTo>
                <a:cubicBezTo>
                  <a:pt x="584319" y="3676088"/>
                  <a:pt x="637659" y="3645292"/>
                  <a:pt x="693821" y="3646328"/>
                </a:cubicBezTo>
                <a:close/>
                <a:moveTo>
                  <a:pt x="1975378" y="3263784"/>
                </a:moveTo>
                <a:cubicBezTo>
                  <a:pt x="1975378" y="3263784"/>
                  <a:pt x="1975378" y="3263784"/>
                  <a:pt x="2292917" y="3264581"/>
                </a:cubicBezTo>
                <a:cubicBezTo>
                  <a:pt x="2313148" y="3264012"/>
                  <a:pt x="2332259" y="3275200"/>
                  <a:pt x="2342225" y="3292462"/>
                </a:cubicBezTo>
                <a:cubicBezTo>
                  <a:pt x="2342225" y="3292462"/>
                  <a:pt x="2342225" y="3292462"/>
                  <a:pt x="2501341" y="3568059"/>
                </a:cubicBezTo>
                <a:cubicBezTo>
                  <a:pt x="2511651" y="3585916"/>
                  <a:pt x="2511441" y="3607466"/>
                  <a:pt x="2501177" y="3625297"/>
                </a:cubicBezTo>
                <a:cubicBezTo>
                  <a:pt x="2501177" y="3625297"/>
                  <a:pt x="2501177" y="3625297"/>
                  <a:pt x="2342753" y="3900096"/>
                </a:cubicBezTo>
                <a:cubicBezTo>
                  <a:pt x="2333082" y="3917585"/>
                  <a:pt x="2314104" y="3928542"/>
                  <a:pt x="2294123" y="3928173"/>
                </a:cubicBezTo>
                <a:cubicBezTo>
                  <a:pt x="2294123" y="3928173"/>
                  <a:pt x="2294123" y="3928173"/>
                  <a:pt x="1976927" y="3927972"/>
                </a:cubicBezTo>
                <a:cubicBezTo>
                  <a:pt x="1956353" y="3927946"/>
                  <a:pt x="1937585" y="3917353"/>
                  <a:pt x="1927275" y="3899495"/>
                </a:cubicBezTo>
                <a:cubicBezTo>
                  <a:pt x="1927275" y="3899495"/>
                  <a:pt x="1927275" y="3899495"/>
                  <a:pt x="1768160" y="3623899"/>
                </a:cubicBezTo>
                <a:cubicBezTo>
                  <a:pt x="1758193" y="3606636"/>
                  <a:pt x="1758060" y="3584492"/>
                  <a:pt x="1768668" y="3567256"/>
                </a:cubicBezTo>
                <a:cubicBezTo>
                  <a:pt x="1768668" y="3567256"/>
                  <a:pt x="1768668" y="3567256"/>
                  <a:pt x="1926748" y="3291861"/>
                </a:cubicBezTo>
                <a:cubicBezTo>
                  <a:pt x="1936419" y="3274372"/>
                  <a:pt x="1955397" y="3263416"/>
                  <a:pt x="1975378" y="3263784"/>
                </a:cubicBezTo>
                <a:close/>
                <a:moveTo>
                  <a:pt x="2130702" y="2828022"/>
                </a:moveTo>
                <a:cubicBezTo>
                  <a:pt x="2130702" y="2828022"/>
                  <a:pt x="2130702" y="2828022"/>
                  <a:pt x="2298374" y="2828442"/>
                </a:cubicBezTo>
                <a:cubicBezTo>
                  <a:pt x="2309057" y="2828143"/>
                  <a:pt x="2319148" y="2834050"/>
                  <a:pt x="2324410" y="2843165"/>
                </a:cubicBezTo>
                <a:cubicBezTo>
                  <a:pt x="2324410" y="2843165"/>
                  <a:pt x="2324410" y="2843165"/>
                  <a:pt x="2408429" y="2988689"/>
                </a:cubicBezTo>
                <a:cubicBezTo>
                  <a:pt x="2413873" y="2998119"/>
                  <a:pt x="2413762" y="3009498"/>
                  <a:pt x="2408342" y="3018913"/>
                </a:cubicBezTo>
                <a:cubicBezTo>
                  <a:pt x="2408342" y="3018913"/>
                  <a:pt x="2408342" y="3018913"/>
                  <a:pt x="2324689" y="3164017"/>
                </a:cubicBezTo>
                <a:cubicBezTo>
                  <a:pt x="2319583" y="3173251"/>
                  <a:pt x="2309561" y="3179037"/>
                  <a:pt x="2299011" y="3178842"/>
                </a:cubicBezTo>
                <a:cubicBezTo>
                  <a:pt x="2299011" y="3178842"/>
                  <a:pt x="2299011" y="3178842"/>
                  <a:pt x="2131520" y="3178736"/>
                </a:cubicBezTo>
                <a:cubicBezTo>
                  <a:pt x="2120657" y="3178722"/>
                  <a:pt x="2110746" y="3173129"/>
                  <a:pt x="2105302" y="3163699"/>
                </a:cubicBezTo>
                <a:cubicBezTo>
                  <a:pt x="2105302" y="3163699"/>
                  <a:pt x="2105302" y="3163699"/>
                  <a:pt x="2021284" y="3018175"/>
                </a:cubicBezTo>
                <a:cubicBezTo>
                  <a:pt x="2016021" y="3009060"/>
                  <a:pt x="2015951" y="2997367"/>
                  <a:pt x="2021552" y="2988265"/>
                </a:cubicBezTo>
                <a:cubicBezTo>
                  <a:pt x="2021552" y="2988265"/>
                  <a:pt x="2021552" y="2988265"/>
                  <a:pt x="2105024" y="2842847"/>
                </a:cubicBezTo>
                <a:cubicBezTo>
                  <a:pt x="2110131" y="2833613"/>
                  <a:pt x="2120152" y="2827827"/>
                  <a:pt x="2130702" y="2828022"/>
                </a:cubicBezTo>
                <a:close/>
                <a:moveTo>
                  <a:pt x="3794942" y="2543905"/>
                </a:moveTo>
                <a:cubicBezTo>
                  <a:pt x="3794942" y="2543905"/>
                  <a:pt x="3794942" y="2543905"/>
                  <a:pt x="6706383" y="2551204"/>
                </a:cubicBezTo>
                <a:cubicBezTo>
                  <a:pt x="6891871" y="2545988"/>
                  <a:pt x="7067096" y="2648572"/>
                  <a:pt x="7158474" y="2806842"/>
                </a:cubicBezTo>
                <a:cubicBezTo>
                  <a:pt x="7158474" y="2806842"/>
                  <a:pt x="7158474" y="2806842"/>
                  <a:pt x="8617364" y="5333715"/>
                </a:cubicBezTo>
                <a:cubicBezTo>
                  <a:pt x="8711893" y="5497443"/>
                  <a:pt x="8709969" y="5695027"/>
                  <a:pt x="8615859" y="5858514"/>
                </a:cubicBezTo>
                <a:cubicBezTo>
                  <a:pt x="8615859" y="5858514"/>
                  <a:pt x="8615859" y="5858514"/>
                  <a:pt x="8311811" y="6385912"/>
                </a:cubicBezTo>
                <a:lnTo>
                  <a:pt x="8280844" y="6439627"/>
                </a:lnTo>
                <a:lnTo>
                  <a:pt x="2237916" y="6439627"/>
                </a:lnTo>
                <a:lnTo>
                  <a:pt x="2151815" y="6290497"/>
                </a:lnTo>
                <a:cubicBezTo>
                  <a:pt x="2071676" y="6151692"/>
                  <a:pt x="1986194" y="6003633"/>
                  <a:pt x="1895013" y="5845703"/>
                </a:cubicBezTo>
                <a:cubicBezTo>
                  <a:pt x="1803636" y="5687432"/>
                  <a:pt x="1802408" y="5484390"/>
                  <a:pt x="1899669" y="5326361"/>
                </a:cubicBezTo>
                <a:cubicBezTo>
                  <a:pt x="1899669" y="5326361"/>
                  <a:pt x="1899669" y="5326361"/>
                  <a:pt x="3349069" y="2801330"/>
                </a:cubicBezTo>
                <a:cubicBezTo>
                  <a:pt x="3437742" y="2640982"/>
                  <a:pt x="3611741" y="2540524"/>
                  <a:pt x="3794942" y="2543905"/>
                </a:cubicBezTo>
                <a:close/>
                <a:moveTo>
                  <a:pt x="634940" y="2395105"/>
                </a:moveTo>
                <a:cubicBezTo>
                  <a:pt x="634940" y="2395105"/>
                  <a:pt x="634940" y="2395105"/>
                  <a:pt x="1188015" y="2396492"/>
                </a:cubicBezTo>
                <a:cubicBezTo>
                  <a:pt x="1223252" y="2395501"/>
                  <a:pt x="1256539" y="2414988"/>
                  <a:pt x="1273897" y="2445054"/>
                </a:cubicBezTo>
                <a:cubicBezTo>
                  <a:pt x="1273897" y="2445054"/>
                  <a:pt x="1273897" y="2445054"/>
                  <a:pt x="1551037" y="2925075"/>
                </a:cubicBezTo>
                <a:cubicBezTo>
                  <a:pt x="1568994" y="2956177"/>
                  <a:pt x="1568629" y="2993712"/>
                  <a:pt x="1550752" y="3024769"/>
                </a:cubicBezTo>
                <a:cubicBezTo>
                  <a:pt x="1550752" y="3024769"/>
                  <a:pt x="1550752" y="3024769"/>
                  <a:pt x="1274816" y="3503403"/>
                </a:cubicBezTo>
                <a:cubicBezTo>
                  <a:pt x="1257971" y="3533863"/>
                  <a:pt x="1224917" y="3552947"/>
                  <a:pt x="1190116" y="3552304"/>
                </a:cubicBezTo>
                <a:cubicBezTo>
                  <a:pt x="1190116" y="3552304"/>
                  <a:pt x="1190116" y="3552304"/>
                  <a:pt x="637639" y="3551955"/>
                </a:cubicBezTo>
                <a:cubicBezTo>
                  <a:pt x="601804" y="3551909"/>
                  <a:pt x="569115" y="3533458"/>
                  <a:pt x="551158" y="3502355"/>
                </a:cubicBezTo>
                <a:cubicBezTo>
                  <a:pt x="551158" y="3502355"/>
                  <a:pt x="551158" y="3502355"/>
                  <a:pt x="274018" y="3022335"/>
                </a:cubicBezTo>
                <a:cubicBezTo>
                  <a:pt x="256660" y="2992269"/>
                  <a:pt x="256426" y="2953698"/>
                  <a:pt x="274903" y="2923678"/>
                </a:cubicBezTo>
                <a:cubicBezTo>
                  <a:pt x="274903" y="2923678"/>
                  <a:pt x="274903" y="2923678"/>
                  <a:pt x="550240" y="2444007"/>
                </a:cubicBezTo>
                <a:cubicBezTo>
                  <a:pt x="567085" y="2413547"/>
                  <a:pt x="600139" y="2394463"/>
                  <a:pt x="634940" y="2395105"/>
                </a:cubicBezTo>
                <a:close/>
                <a:moveTo>
                  <a:pt x="2521339" y="1975621"/>
                </a:moveTo>
                <a:cubicBezTo>
                  <a:pt x="2521339" y="1975621"/>
                  <a:pt x="2521339" y="1975621"/>
                  <a:pt x="2985874" y="1976785"/>
                </a:cubicBezTo>
                <a:cubicBezTo>
                  <a:pt x="3015469" y="1975952"/>
                  <a:pt x="3043427" y="1992321"/>
                  <a:pt x="3058007" y="2017574"/>
                </a:cubicBezTo>
                <a:cubicBezTo>
                  <a:pt x="3058007" y="2017574"/>
                  <a:pt x="3058007" y="2017574"/>
                  <a:pt x="3290779" y="2420748"/>
                </a:cubicBezTo>
                <a:cubicBezTo>
                  <a:pt x="3305862" y="2446871"/>
                  <a:pt x="3305555" y="2478396"/>
                  <a:pt x="3290540" y="2504482"/>
                </a:cubicBezTo>
                <a:cubicBezTo>
                  <a:pt x="3290540" y="2504482"/>
                  <a:pt x="3290540" y="2504482"/>
                  <a:pt x="3058778" y="2906492"/>
                </a:cubicBezTo>
                <a:cubicBezTo>
                  <a:pt x="3044630" y="2932076"/>
                  <a:pt x="3016868" y="2948104"/>
                  <a:pt x="2987637" y="2947565"/>
                </a:cubicBezTo>
                <a:cubicBezTo>
                  <a:pt x="2987637" y="2947565"/>
                  <a:pt x="2987637" y="2947565"/>
                  <a:pt x="2523606" y="2947271"/>
                </a:cubicBezTo>
                <a:cubicBezTo>
                  <a:pt x="2493508" y="2947232"/>
                  <a:pt x="2466052" y="2931735"/>
                  <a:pt x="2450970" y="2905612"/>
                </a:cubicBezTo>
                <a:cubicBezTo>
                  <a:pt x="2450970" y="2905612"/>
                  <a:pt x="2450970" y="2905612"/>
                  <a:pt x="2218197" y="2502438"/>
                </a:cubicBezTo>
                <a:cubicBezTo>
                  <a:pt x="2203617" y="2477185"/>
                  <a:pt x="2203422" y="2444788"/>
                  <a:pt x="2218941" y="2419574"/>
                </a:cubicBezTo>
                <a:cubicBezTo>
                  <a:pt x="2218941" y="2419574"/>
                  <a:pt x="2218941" y="2419574"/>
                  <a:pt x="2450199" y="2016694"/>
                </a:cubicBezTo>
                <a:cubicBezTo>
                  <a:pt x="2464347" y="1991110"/>
                  <a:pt x="2492109" y="1975081"/>
                  <a:pt x="2521339" y="1975621"/>
                </a:cubicBezTo>
                <a:close/>
                <a:moveTo>
                  <a:pt x="3564142" y="34"/>
                </a:moveTo>
                <a:cubicBezTo>
                  <a:pt x="3564142" y="34"/>
                  <a:pt x="3564142" y="34"/>
                  <a:pt x="4738405" y="2977"/>
                </a:cubicBezTo>
                <a:cubicBezTo>
                  <a:pt x="4813218" y="874"/>
                  <a:pt x="4883890" y="42249"/>
                  <a:pt x="4920745" y="106084"/>
                </a:cubicBezTo>
                <a:cubicBezTo>
                  <a:pt x="4920745" y="106084"/>
                  <a:pt x="4920745" y="106084"/>
                  <a:pt x="5509155" y="1125240"/>
                </a:cubicBezTo>
                <a:cubicBezTo>
                  <a:pt x="5547281" y="1191277"/>
                  <a:pt x="5546507" y="1270967"/>
                  <a:pt x="5508549" y="1336906"/>
                </a:cubicBezTo>
                <a:cubicBezTo>
                  <a:pt x="5508549" y="1336906"/>
                  <a:pt x="5508549" y="1336906"/>
                  <a:pt x="4922696" y="2353119"/>
                </a:cubicBezTo>
                <a:cubicBezTo>
                  <a:pt x="4886932" y="2417792"/>
                  <a:pt x="4816753" y="2458309"/>
                  <a:pt x="4742864" y="2456945"/>
                </a:cubicBezTo>
                <a:cubicBezTo>
                  <a:pt x="4742864" y="2456945"/>
                  <a:pt x="4742864" y="2456945"/>
                  <a:pt x="3569871" y="2456203"/>
                </a:cubicBezTo>
                <a:cubicBezTo>
                  <a:pt x="3493788" y="2456106"/>
                  <a:pt x="3424385" y="2416932"/>
                  <a:pt x="3386259" y="2350896"/>
                </a:cubicBezTo>
                <a:cubicBezTo>
                  <a:pt x="3386259" y="2350896"/>
                  <a:pt x="3386259" y="2350896"/>
                  <a:pt x="2797848" y="1331739"/>
                </a:cubicBezTo>
                <a:cubicBezTo>
                  <a:pt x="2760993" y="1267904"/>
                  <a:pt x="2760499" y="1186012"/>
                  <a:pt x="2799727" y="1122274"/>
                </a:cubicBezTo>
                <a:cubicBezTo>
                  <a:pt x="2799727" y="1122274"/>
                  <a:pt x="2799727" y="1122274"/>
                  <a:pt x="3384310" y="103860"/>
                </a:cubicBezTo>
                <a:cubicBezTo>
                  <a:pt x="3420073" y="39188"/>
                  <a:pt x="3490251" y="-1330"/>
                  <a:pt x="3564142" y="34"/>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7425293" y="24081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7607300" y="43868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xmlns=""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53734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Photo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A7D77123-FDC4-48FD-9EFB-8A84F6069060}"/>
              </a:ext>
            </a:extLst>
          </p:cNvPr>
          <p:cNvSpPr>
            <a:spLocks noGrp="1"/>
          </p:cNvSpPr>
          <p:nvPr>
            <p:ph type="pic" sz="quarter" idx="14" hasCustomPrompt="1"/>
          </p:nvPr>
        </p:nvSpPr>
        <p:spPr>
          <a:xfrm>
            <a:off x="6481149" y="1684742"/>
            <a:ext cx="4904790" cy="433376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273374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ivider Slide 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7B7C90C9-77F3-4C3C-97F8-425EF81FB7A7}"/>
              </a:ext>
            </a:extLst>
          </p:cNvPr>
          <p:cNvSpPr>
            <a:spLocks noGrp="1"/>
          </p:cNvSpPr>
          <p:nvPr>
            <p:ph type="pic" sz="quarter" idx="13" hasCustomPrompt="1"/>
          </p:nvPr>
        </p:nvSpPr>
        <p:spPr>
          <a:xfrm>
            <a:off x="-1" y="0"/>
            <a:ext cx="11795125" cy="6858000"/>
          </a:xfrm>
          <a:custGeom>
            <a:avLst/>
            <a:gdLst>
              <a:gd name="connsiteX0" fmla="*/ 4729712 w 11795125"/>
              <a:gd name="connsiteY0" fmla="*/ 4417922 h 6858000"/>
              <a:gd name="connsiteX1" fmla="*/ 7234278 w 11795125"/>
              <a:gd name="connsiteY1" fmla="*/ 4419507 h 6858000"/>
              <a:gd name="connsiteX2" fmla="*/ 7626325 w 11795125"/>
              <a:gd name="connsiteY2" fmla="*/ 4644358 h 6858000"/>
              <a:gd name="connsiteX3" fmla="*/ 8882694 w 11795125"/>
              <a:gd name="connsiteY3" fmla="*/ 6820455 h 6858000"/>
              <a:gd name="connsiteX4" fmla="*/ 8898077 w 11795125"/>
              <a:gd name="connsiteY4" fmla="*/ 6858000 h 6858000"/>
              <a:gd name="connsiteX5" fmla="*/ 3070863 w 11795125"/>
              <a:gd name="connsiteY5" fmla="*/ 6858000 h 6858000"/>
              <a:gd name="connsiteX6" fmla="*/ 3094823 w 11795125"/>
              <a:gd name="connsiteY6" fmla="*/ 6809422 h 6858000"/>
              <a:gd name="connsiteX7" fmla="*/ 4345735 w 11795125"/>
              <a:gd name="connsiteY7" fmla="*/ 4639611 h 6858000"/>
              <a:gd name="connsiteX8" fmla="*/ 4729712 w 11795125"/>
              <a:gd name="connsiteY8" fmla="*/ 4417922 h 6858000"/>
              <a:gd name="connsiteX9" fmla="*/ 2031302 w 11795125"/>
              <a:gd name="connsiteY9" fmla="*/ 2039301 h 6858000"/>
              <a:gd name="connsiteX10" fmla="*/ 2747265 w 11795125"/>
              <a:gd name="connsiteY10" fmla="*/ 2039754 h 6858000"/>
              <a:gd name="connsiteX11" fmla="*/ 2859337 w 11795125"/>
              <a:gd name="connsiteY11" fmla="*/ 2104031 h 6858000"/>
              <a:gd name="connsiteX12" fmla="*/ 3218486 w 11795125"/>
              <a:gd name="connsiteY12" fmla="*/ 2726096 h 6858000"/>
              <a:gd name="connsiteX13" fmla="*/ 3217340 w 11795125"/>
              <a:gd name="connsiteY13" fmla="*/ 2853948 h 6858000"/>
              <a:gd name="connsiteX14" fmla="*/ 2860527 w 11795125"/>
              <a:gd name="connsiteY14" fmla="*/ 3475560 h 6858000"/>
              <a:gd name="connsiteX15" fmla="*/ 2750762 w 11795125"/>
              <a:gd name="connsiteY15" fmla="*/ 3538933 h 6858000"/>
              <a:gd name="connsiteX16" fmla="*/ 2034023 w 11795125"/>
              <a:gd name="connsiteY16" fmla="*/ 3537136 h 6858000"/>
              <a:gd name="connsiteX17" fmla="*/ 1922728 w 11795125"/>
              <a:gd name="connsiteY17" fmla="*/ 3474202 h 6858000"/>
              <a:gd name="connsiteX18" fmla="*/ 1563578 w 11795125"/>
              <a:gd name="connsiteY18" fmla="*/ 2852137 h 6858000"/>
              <a:gd name="connsiteX19" fmla="*/ 1563948 w 11795125"/>
              <a:gd name="connsiteY19" fmla="*/ 2722942 h 6858000"/>
              <a:gd name="connsiteX20" fmla="*/ 1921537 w 11795125"/>
              <a:gd name="connsiteY20" fmla="*/ 2102674 h 6858000"/>
              <a:gd name="connsiteX21" fmla="*/ 2031302 w 11795125"/>
              <a:gd name="connsiteY21" fmla="*/ 2039301 h 6858000"/>
              <a:gd name="connsiteX22" fmla="*/ 9343478 w 11795125"/>
              <a:gd name="connsiteY22" fmla="*/ 1795745 h 6858000"/>
              <a:gd name="connsiteX23" fmla="*/ 11620502 w 11795125"/>
              <a:gd name="connsiteY23" fmla="*/ 1797185 h 6858000"/>
              <a:gd name="connsiteX24" fmla="*/ 11795125 w 11795125"/>
              <a:gd name="connsiteY24" fmla="*/ 1797296 h 6858000"/>
              <a:gd name="connsiteX25" fmla="*/ 11795125 w 11795125"/>
              <a:gd name="connsiteY25" fmla="*/ 6858000 h 6858000"/>
              <a:gd name="connsiteX26" fmla="*/ 8996698 w 11795125"/>
              <a:gd name="connsiteY26" fmla="*/ 6858000 h 6858000"/>
              <a:gd name="connsiteX27" fmla="*/ 8963663 w 11795125"/>
              <a:gd name="connsiteY27" fmla="*/ 6815289 h 6858000"/>
              <a:gd name="connsiteX28" fmla="*/ 7707295 w 11795125"/>
              <a:gd name="connsiteY28" fmla="*/ 4639193 h 6858000"/>
              <a:gd name="connsiteX29" fmla="*/ 7708590 w 11795125"/>
              <a:gd name="connsiteY29" fmla="*/ 4187244 h 6858000"/>
              <a:gd name="connsiteX30" fmla="*/ 8959501 w 11795125"/>
              <a:gd name="connsiteY30" fmla="*/ 2017434 h 6858000"/>
              <a:gd name="connsiteX31" fmla="*/ 9343478 w 11795125"/>
              <a:gd name="connsiteY31" fmla="*/ 1795745 h 6858000"/>
              <a:gd name="connsiteX32" fmla="*/ 3102644 w 11795125"/>
              <a:gd name="connsiteY32" fmla="*/ 1739841 h 6858000"/>
              <a:gd name="connsiteX33" fmla="*/ 3385876 w 11795125"/>
              <a:gd name="connsiteY33" fmla="*/ 1740020 h 6858000"/>
              <a:gd name="connsiteX34" fmla="*/ 3430211 w 11795125"/>
              <a:gd name="connsiteY34" fmla="*/ 1765448 h 6858000"/>
              <a:gd name="connsiteX35" fmla="*/ 3572289 w 11795125"/>
              <a:gd name="connsiteY35" fmla="*/ 2011533 h 6858000"/>
              <a:gd name="connsiteX36" fmla="*/ 3571836 w 11795125"/>
              <a:gd name="connsiteY36" fmla="*/ 2062111 h 6858000"/>
              <a:gd name="connsiteX37" fmla="*/ 3430681 w 11795125"/>
              <a:gd name="connsiteY37" fmla="*/ 2308019 h 6858000"/>
              <a:gd name="connsiteX38" fmla="*/ 3387260 w 11795125"/>
              <a:gd name="connsiteY38" fmla="*/ 2333088 h 6858000"/>
              <a:gd name="connsiteX39" fmla="*/ 3103720 w 11795125"/>
              <a:gd name="connsiteY39" fmla="*/ 2332378 h 6858000"/>
              <a:gd name="connsiteX40" fmla="*/ 3059693 w 11795125"/>
              <a:gd name="connsiteY40" fmla="*/ 2307481 h 6858000"/>
              <a:gd name="connsiteX41" fmla="*/ 2917615 w 11795125"/>
              <a:gd name="connsiteY41" fmla="*/ 2061395 h 6858000"/>
              <a:gd name="connsiteX42" fmla="*/ 2917761 w 11795125"/>
              <a:gd name="connsiteY42" fmla="*/ 2010286 h 6858000"/>
              <a:gd name="connsiteX43" fmla="*/ 3059222 w 11795125"/>
              <a:gd name="connsiteY43" fmla="*/ 1764910 h 6858000"/>
              <a:gd name="connsiteX44" fmla="*/ 3102644 w 11795125"/>
              <a:gd name="connsiteY44" fmla="*/ 1739841 h 6858000"/>
              <a:gd name="connsiteX45" fmla="*/ 3522963 w 11795125"/>
              <a:gd name="connsiteY45" fmla="*/ 1598675 h 6858000"/>
              <a:gd name="connsiteX46" fmla="*/ 3625194 w 11795125"/>
              <a:gd name="connsiteY46" fmla="*/ 1598740 h 6858000"/>
              <a:gd name="connsiteX47" fmla="*/ 3641197 w 11795125"/>
              <a:gd name="connsiteY47" fmla="*/ 1607918 h 6858000"/>
              <a:gd name="connsiteX48" fmla="*/ 3692479 w 11795125"/>
              <a:gd name="connsiteY48" fmla="*/ 1696742 h 6858000"/>
              <a:gd name="connsiteX49" fmla="*/ 3692315 w 11795125"/>
              <a:gd name="connsiteY49" fmla="*/ 1714998 h 6858000"/>
              <a:gd name="connsiteX50" fmla="*/ 3641367 w 11795125"/>
              <a:gd name="connsiteY50" fmla="*/ 1803757 h 6858000"/>
              <a:gd name="connsiteX51" fmla="*/ 3625694 w 11795125"/>
              <a:gd name="connsiteY51" fmla="*/ 1812806 h 6858000"/>
              <a:gd name="connsiteX52" fmla="*/ 3523352 w 11795125"/>
              <a:gd name="connsiteY52" fmla="*/ 1812549 h 6858000"/>
              <a:gd name="connsiteX53" fmla="*/ 3507459 w 11795125"/>
              <a:gd name="connsiteY53" fmla="*/ 1803563 h 6858000"/>
              <a:gd name="connsiteX54" fmla="*/ 3456177 w 11795125"/>
              <a:gd name="connsiteY54" fmla="*/ 1714739 h 6858000"/>
              <a:gd name="connsiteX55" fmla="*/ 3456230 w 11795125"/>
              <a:gd name="connsiteY55" fmla="*/ 1696292 h 6858000"/>
              <a:gd name="connsiteX56" fmla="*/ 3507290 w 11795125"/>
              <a:gd name="connsiteY56" fmla="*/ 1607724 h 6858000"/>
              <a:gd name="connsiteX57" fmla="*/ 3522963 w 11795125"/>
              <a:gd name="connsiteY57" fmla="*/ 1598675 h 6858000"/>
              <a:gd name="connsiteX58" fmla="*/ 4199803 w 11795125"/>
              <a:gd name="connsiteY58" fmla="*/ 1370724 h 6858000"/>
              <a:gd name="connsiteX59" fmla="*/ 4537019 w 11795125"/>
              <a:gd name="connsiteY59" fmla="*/ 1370938 h 6858000"/>
              <a:gd name="connsiteX60" fmla="*/ 4589804 w 11795125"/>
              <a:gd name="connsiteY60" fmla="*/ 1401211 h 6858000"/>
              <a:gd name="connsiteX61" fmla="*/ 4758963 w 11795125"/>
              <a:gd name="connsiteY61" fmla="*/ 1694203 h 6858000"/>
              <a:gd name="connsiteX62" fmla="*/ 4758423 w 11795125"/>
              <a:gd name="connsiteY62" fmla="*/ 1754421 h 6858000"/>
              <a:gd name="connsiteX63" fmla="*/ 4590365 w 11795125"/>
              <a:gd name="connsiteY63" fmla="*/ 2047199 h 6858000"/>
              <a:gd name="connsiteX64" fmla="*/ 4538665 w 11795125"/>
              <a:gd name="connsiteY64" fmla="*/ 2077046 h 6858000"/>
              <a:gd name="connsiteX65" fmla="*/ 4201084 w 11795125"/>
              <a:gd name="connsiteY65" fmla="*/ 2076201 h 6858000"/>
              <a:gd name="connsiteX66" fmla="*/ 4148664 w 11795125"/>
              <a:gd name="connsiteY66" fmla="*/ 2046559 h 6858000"/>
              <a:gd name="connsiteX67" fmla="*/ 3979505 w 11795125"/>
              <a:gd name="connsiteY67" fmla="*/ 1753567 h 6858000"/>
              <a:gd name="connsiteX68" fmla="*/ 3979680 w 11795125"/>
              <a:gd name="connsiteY68" fmla="*/ 1692718 h 6858000"/>
              <a:gd name="connsiteX69" fmla="*/ 4148104 w 11795125"/>
              <a:gd name="connsiteY69" fmla="*/ 1400573 h 6858000"/>
              <a:gd name="connsiteX70" fmla="*/ 4199803 w 11795125"/>
              <a:gd name="connsiteY70" fmla="*/ 1370724 h 6858000"/>
              <a:gd name="connsiteX71" fmla="*/ 3525946 w 11795125"/>
              <a:gd name="connsiteY71" fmla="*/ 1141304 h 6858000"/>
              <a:gd name="connsiteX72" fmla="*/ 3719554 w 11795125"/>
              <a:gd name="connsiteY72" fmla="*/ 1141427 h 6858000"/>
              <a:gd name="connsiteX73" fmla="*/ 3749860 w 11795125"/>
              <a:gd name="connsiteY73" fmla="*/ 1158808 h 6858000"/>
              <a:gd name="connsiteX74" fmla="*/ 3846980 w 11795125"/>
              <a:gd name="connsiteY74" fmla="*/ 1327024 h 6858000"/>
              <a:gd name="connsiteX75" fmla="*/ 3846670 w 11795125"/>
              <a:gd name="connsiteY75" fmla="*/ 1361598 h 6858000"/>
              <a:gd name="connsiteX76" fmla="*/ 3750182 w 11795125"/>
              <a:gd name="connsiteY76" fmla="*/ 1529691 h 6858000"/>
              <a:gd name="connsiteX77" fmla="*/ 3720499 w 11795125"/>
              <a:gd name="connsiteY77" fmla="*/ 1546828 h 6858000"/>
              <a:gd name="connsiteX78" fmla="*/ 3526682 w 11795125"/>
              <a:gd name="connsiteY78" fmla="*/ 1546343 h 6858000"/>
              <a:gd name="connsiteX79" fmla="*/ 3496586 w 11795125"/>
              <a:gd name="connsiteY79" fmla="*/ 1529324 h 6858000"/>
              <a:gd name="connsiteX80" fmla="*/ 3399466 w 11795125"/>
              <a:gd name="connsiteY80" fmla="*/ 1361108 h 6858000"/>
              <a:gd name="connsiteX81" fmla="*/ 3399566 w 11795125"/>
              <a:gd name="connsiteY81" fmla="*/ 1326172 h 6858000"/>
              <a:gd name="connsiteX82" fmla="*/ 3496264 w 11795125"/>
              <a:gd name="connsiteY82" fmla="*/ 1158441 h 6858000"/>
              <a:gd name="connsiteX83" fmla="*/ 3525946 w 11795125"/>
              <a:gd name="connsiteY83" fmla="*/ 1141304 h 6858000"/>
              <a:gd name="connsiteX84" fmla="*/ 3955878 w 11795125"/>
              <a:gd name="connsiteY84" fmla="*/ 173494 h 6858000"/>
              <a:gd name="connsiteX85" fmla="*/ 4500068 w 11795125"/>
              <a:gd name="connsiteY85" fmla="*/ 173838 h 6858000"/>
              <a:gd name="connsiteX86" fmla="*/ 4585252 w 11795125"/>
              <a:gd name="connsiteY86" fmla="*/ 222694 h 6858000"/>
              <a:gd name="connsiteX87" fmla="*/ 4858234 w 11795125"/>
              <a:gd name="connsiteY87" fmla="*/ 695514 h 6858000"/>
              <a:gd name="connsiteX88" fmla="*/ 4857363 w 11795125"/>
              <a:gd name="connsiteY88" fmla="*/ 792690 h 6858000"/>
              <a:gd name="connsiteX89" fmla="*/ 4586156 w 11795125"/>
              <a:gd name="connsiteY89" fmla="*/ 1265167 h 6858000"/>
              <a:gd name="connsiteX90" fmla="*/ 4502727 w 11795125"/>
              <a:gd name="connsiteY90" fmla="*/ 1313334 h 6858000"/>
              <a:gd name="connsiteX91" fmla="*/ 3957947 w 11795125"/>
              <a:gd name="connsiteY91" fmla="*/ 1311968 h 6858000"/>
              <a:gd name="connsiteX92" fmla="*/ 3873354 w 11795125"/>
              <a:gd name="connsiteY92" fmla="*/ 1264134 h 6858000"/>
              <a:gd name="connsiteX93" fmla="*/ 3600372 w 11795125"/>
              <a:gd name="connsiteY93" fmla="*/ 791315 h 6858000"/>
              <a:gd name="connsiteX94" fmla="*/ 3600653 w 11795125"/>
              <a:gd name="connsiteY94" fmla="*/ 693116 h 6858000"/>
              <a:gd name="connsiteX95" fmla="*/ 3872449 w 11795125"/>
              <a:gd name="connsiteY95" fmla="*/ 221662 h 6858000"/>
              <a:gd name="connsiteX96" fmla="*/ 3955878 w 11795125"/>
              <a:gd name="connsiteY96" fmla="*/ 173494 h 6858000"/>
              <a:gd name="connsiteX97" fmla="*/ 3852283 w 11795125"/>
              <a:gd name="connsiteY97" fmla="*/ 0 h 6858000"/>
              <a:gd name="connsiteX98" fmla="*/ 6130031 w 11795125"/>
              <a:gd name="connsiteY98" fmla="*/ 0 h 6858000"/>
              <a:gd name="connsiteX99" fmla="*/ 6102465 w 11795125"/>
              <a:gd name="connsiteY99" fmla="*/ 36730 h 6858000"/>
              <a:gd name="connsiteX100" fmla="*/ 5879948 w 11795125"/>
              <a:gd name="connsiteY100" fmla="*/ 127724 h 6858000"/>
              <a:gd name="connsiteX101" fmla="*/ 4102884 w 11795125"/>
              <a:gd name="connsiteY101" fmla="*/ 123270 h 6858000"/>
              <a:gd name="connsiteX102" fmla="*/ 3877665 w 11795125"/>
              <a:gd name="connsiteY102" fmla="*/ 32818 h 6858000"/>
              <a:gd name="connsiteX103" fmla="*/ 0 w 11795125"/>
              <a:gd name="connsiteY103" fmla="*/ 0 h 6858000"/>
              <a:gd name="connsiteX104" fmla="*/ 3781476 w 11795125"/>
              <a:gd name="connsiteY104" fmla="*/ 0 h 6858000"/>
              <a:gd name="connsiteX105" fmla="*/ 3800985 w 11795125"/>
              <a:gd name="connsiteY105" fmla="*/ 47617 h 6858000"/>
              <a:gd name="connsiteX106" fmla="*/ 3766711 w 11795125"/>
              <a:gd name="connsiteY106" fmla="*/ 287889 h 6858000"/>
              <a:gd name="connsiteX107" fmla="*/ 2882037 w 11795125"/>
              <a:gd name="connsiteY107" fmla="*/ 1829098 h 6858000"/>
              <a:gd name="connsiteX108" fmla="*/ 2609888 w 11795125"/>
              <a:gd name="connsiteY108" fmla="*/ 1986223 h 6858000"/>
              <a:gd name="connsiteX109" fmla="*/ 832823 w 11795125"/>
              <a:gd name="connsiteY109" fmla="*/ 1981768 h 6858000"/>
              <a:gd name="connsiteX110" fmla="*/ 556879 w 11795125"/>
              <a:gd name="connsiteY110" fmla="*/ 1825733 h 6858000"/>
              <a:gd name="connsiteX111" fmla="*/ 79254 w 11795125"/>
              <a:gd name="connsiteY111" fmla="*/ 998462 h 6858000"/>
              <a:gd name="connsiteX112" fmla="*/ 0 w 11795125"/>
              <a:gd name="connsiteY112" fmla="*/ 8611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1795125" h="6858000">
                <a:moveTo>
                  <a:pt x="4729712" y="4417922"/>
                </a:moveTo>
                <a:cubicBezTo>
                  <a:pt x="4729712" y="4417922"/>
                  <a:pt x="4729712" y="4417922"/>
                  <a:pt x="7234278" y="4419507"/>
                </a:cubicBezTo>
                <a:cubicBezTo>
                  <a:pt x="7396730" y="4419716"/>
                  <a:pt x="7544918" y="4503359"/>
                  <a:pt x="7626325" y="4644358"/>
                </a:cubicBezTo>
                <a:cubicBezTo>
                  <a:pt x="7626325" y="4644358"/>
                  <a:pt x="7626325" y="4644358"/>
                  <a:pt x="8882694" y="6820455"/>
                </a:cubicBezTo>
                <a:lnTo>
                  <a:pt x="8898077" y="6858000"/>
                </a:lnTo>
                <a:lnTo>
                  <a:pt x="3070863" y="6858000"/>
                </a:lnTo>
                <a:lnTo>
                  <a:pt x="3094823" y="6809422"/>
                </a:lnTo>
                <a:cubicBezTo>
                  <a:pt x="3094823" y="6809422"/>
                  <a:pt x="3094823" y="6809422"/>
                  <a:pt x="4345735" y="4639611"/>
                </a:cubicBezTo>
                <a:cubicBezTo>
                  <a:pt x="4422097" y="4501523"/>
                  <a:pt x="4571941" y="4415010"/>
                  <a:pt x="4729712" y="4417922"/>
                </a:cubicBezTo>
                <a:close/>
                <a:moveTo>
                  <a:pt x="2031302" y="2039301"/>
                </a:moveTo>
                <a:cubicBezTo>
                  <a:pt x="2031302" y="2039301"/>
                  <a:pt x="2031302" y="2039301"/>
                  <a:pt x="2747265" y="2039754"/>
                </a:cubicBezTo>
                <a:cubicBezTo>
                  <a:pt x="2793703" y="2039814"/>
                  <a:pt x="2836066" y="2063724"/>
                  <a:pt x="2859337" y="2104031"/>
                </a:cubicBezTo>
                <a:cubicBezTo>
                  <a:pt x="2859337" y="2104031"/>
                  <a:pt x="2859337" y="2104031"/>
                  <a:pt x="3218486" y="2726096"/>
                </a:cubicBezTo>
                <a:cubicBezTo>
                  <a:pt x="3240981" y="2765058"/>
                  <a:pt x="3241283" y="2815045"/>
                  <a:pt x="3217340" y="2853948"/>
                </a:cubicBezTo>
                <a:cubicBezTo>
                  <a:pt x="3217340" y="2853948"/>
                  <a:pt x="3217340" y="2853948"/>
                  <a:pt x="2860527" y="3475560"/>
                </a:cubicBezTo>
                <a:cubicBezTo>
                  <a:pt x="2838697" y="3515034"/>
                  <a:pt x="2795862" y="3539765"/>
                  <a:pt x="2750762" y="3538933"/>
                </a:cubicBezTo>
                <a:cubicBezTo>
                  <a:pt x="2750762" y="3538933"/>
                  <a:pt x="2750762" y="3538933"/>
                  <a:pt x="2034023" y="3537136"/>
                </a:cubicBezTo>
                <a:cubicBezTo>
                  <a:pt x="1988359" y="3538420"/>
                  <a:pt x="1945223" y="3513165"/>
                  <a:pt x="1922728" y="3474202"/>
                </a:cubicBezTo>
                <a:cubicBezTo>
                  <a:pt x="1922728" y="3474202"/>
                  <a:pt x="1922728" y="3474202"/>
                  <a:pt x="1563578" y="2852137"/>
                </a:cubicBezTo>
                <a:cubicBezTo>
                  <a:pt x="1540307" y="2811831"/>
                  <a:pt x="1540780" y="2763190"/>
                  <a:pt x="1563948" y="2722942"/>
                </a:cubicBezTo>
                <a:cubicBezTo>
                  <a:pt x="1563948" y="2722942"/>
                  <a:pt x="1563948" y="2722942"/>
                  <a:pt x="1921537" y="2102674"/>
                </a:cubicBezTo>
                <a:cubicBezTo>
                  <a:pt x="1943366" y="2063199"/>
                  <a:pt x="1986202" y="2038468"/>
                  <a:pt x="2031302" y="2039301"/>
                </a:cubicBezTo>
                <a:close/>
                <a:moveTo>
                  <a:pt x="9343478" y="1795745"/>
                </a:moveTo>
                <a:cubicBezTo>
                  <a:pt x="9343478" y="1795745"/>
                  <a:pt x="9343478" y="1795745"/>
                  <a:pt x="11620502" y="1797185"/>
                </a:cubicBezTo>
                <a:lnTo>
                  <a:pt x="11795125" y="1797296"/>
                </a:lnTo>
                <a:lnTo>
                  <a:pt x="11795125" y="6858000"/>
                </a:lnTo>
                <a:lnTo>
                  <a:pt x="8996698" y="6858000"/>
                </a:lnTo>
                <a:lnTo>
                  <a:pt x="8963663" y="6815289"/>
                </a:lnTo>
                <a:cubicBezTo>
                  <a:pt x="8963663" y="6815289"/>
                  <a:pt x="8963663" y="6815289"/>
                  <a:pt x="7707295" y="4639193"/>
                </a:cubicBezTo>
                <a:cubicBezTo>
                  <a:pt x="7625888" y="4498193"/>
                  <a:pt x="7627546" y="4328036"/>
                  <a:pt x="7708590" y="4187244"/>
                </a:cubicBezTo>
                <a:cubicBezTo>
                  <a:pt x="7708590" y="4187244"/>
                  <a:pt x="7708590" y="4187244"/>
                  <a:pt x="8959501" y="2017434"/>
                </a:cubicBezTo>
                <a:cubicBezTo>
                  <a:pt x="9035863" y="1879345"/>
                  <a:pt x="9185707" y="1792833"/>
                  <a:pt x="9343478" y="1795745"/>
                </a:cubicBezTo>
                <a:close/>
                <a:moveTo>
                  <a:pt x="3102644" y="1739841"/>
                </a:moveTo>
                <a:cubicBezTo>
                  <a:pt x="3102644" y="1739841"/>
                  <a:pt x="3102644" y="1739841"/>
                  <a:pt x="3385876" y="1740020"/>
                </a:cubicBezTo>
                <a:cubicBezTo>
                  <a:pt x="3404247" y="1740043"/>
                  <a:pt x="3421005" y="1749503"/>
                  <a:pt x="3430211" y="1765448"/>
                </a:cubicBezTo>
                <a:cubicBezTo>
                  <a:pt x="3430211" y="1765448"/>
                  <a:pt x="3430211" y="1765448"/>
                  <a:pt x="3572289" y="2011533"/>
                </a:cubicBezTo>
                <a:cubicBezTo>
                  <a:pt x="3581188" y="2026948"/>
                  <a:pt x="3581308" y="2046721"/>
                  <a:pt x="3571836" y="2062111"/>
                </a:cubicBezTo>
                <a:cubicBezTo>
                  <a:pt x="3571836" y="2062111"/>
                  <a:pt x="3571836" y="2062111"/>
                  <a:pt x="3430681" y="2308019"/>
                </a:cubicBezTo>
                <a:cubicBezTo>
                  <a:pt x="3422046" y="2323634"/>
                  <a:pt x="3405101" y="2333418"/>
                  <a:pt x="3387260" y="2333088"/>
                </a:cubicBezTo>
                <a:cubicBezTo>
                  <a:pt x="3387260" y="2333088"/>
                  <a:pt x="3387260" y="2333088"/>
                  <a:pt x="3103720" y="2332378"/>
                </a:cubicBezTo>
                <a:cubicBezTo>
                  <a:pt x="3085656" y="2332886"/>
                  <a:pt x="3068592" y="2322895"/>
                  <a:pt x="3059693" y="2307481"/>
                </a:cubicBezTo>
                <a:cubicBezTo>
                  <a:pt x="3059693" y="2307481"/>
                  <a:pt x="3059693" y="2307481"/>
                  <a:pt x="2917615" y="2061395"/>
                </a:cubicBezTo>
                <a:cubicBezTo>
                  <a:pt x="2908409" y="2045450"/>
                  <a:pt x="2908596" y="2026208"/>
                  <a:pt x="2917761" y="2010286"/>
                </a:cubicBezTo>
                <a:cubicBezTo>
                  <a:pt x="2917761" y="2010286"/>
                  <a:pt x="2917761" y="2010286"/>
                  <a:pt x="3059222" y="1764910"/>
                </a:cubicBezTo>
                <a:cubicBezTo>
                  <a:pt x="3067857" y="1749295"/>
                  <a:pt x="3084803" y="1739511"/>
                  <a:pt x="3102644" y="1739841"/>
                </a:cubicBezTo>
                <a:close/>
                <a:moveTo>
                  <a:pt x="3522963" y="1598675"/>
                </a:moveTo>
                <a:cubicBezTo>
                  <a:pt x="3522963" y="1598675"/>
                  <a:pt x="3522963" y="1598675"/>
                  <a:pt x="3625194" y="1598740"/>
                </a:cubicBezTo>
                <a:cubicBezTo>
                  <a:pt x="3631826" y="1598748"/>
                  <a:pt x="3637874" y="1602162"/>
                  <a:pt x="3641197" y="1607918"/>
                </a:cubicBezTo>
                <a:cubicBezTo>
                  <a:pt x="3641197" y="1607918"/>
                  <a:pt x="3641197" y="1607918"/>
                  <a:pt x="3692479" y="1696742"/>
                </a:cubicBezTo>
                <a:cubicBezTo>
                  <a:pt x="3695691" y="1702305"/>
                  <a:pt x="3695735" y="1709443"/>
                  <a:pt x="3692315" y="1714998"/>
                </a:cubicBezTo>
                <a:cubicBezTo>
                  <a:pt x="3692315" y="1714998"/>
                  <a:pt x="3692315" y="1714998"/>
                  <a:pt x="3641367" y="1803757"/>
                </a:cubicBezTo>
                <a:cubicBezTo>
                  <a:pt x="3638250" y="1809393"/>
                  <a:pt x="3632134" y="1812924"/>
                  <a:pt x="3625694" y="1812806"/>
                </a:cubicBezTo>
                <a:cubicBezTo>
                  <a:pt x="3625694" y="1812806"/>
                  <a:pt x="3625694" y="1812806"/>
                  <a:pt x="3523352" y="1812549"/>
                </a:cubicBezTo>
                <a:cubicBezTo>
                  <a:pt x="3516832" y="1812733"/>
                  <a:pt x="3510671" y="1809127"/>
                  <a:pt x="3507459" y="1803563"/>
                </a:cubicBezTo>
                <a:cubicBezTo>
                  <a:pt x="3507459" y="1803563"/>
                  <a:pt x="3507459" y="1803563"/>
                  <a:pt x="3456177" y="1714739"/>
                </a:cubicBezTo>
                <a:cubicBezTo>
                  <a:pt x="3452854" y="1708984"/>
                  <a:pt x="3452922" y="1702038"/>
                  <a:pt x="3456230" y="1696292"/>
                </a:cubicBezTo>
                <a:cubicBezTo>
                  <a:pt x="3456230" y="1696292"/>
                  <a:pt x="3456230" y="1696292"/>
                  <a:pt x="3507290" y="1607724"/>
                </a:cubicBezTo>
                <a:cubicBezTo>
                  <a:pt x="3510406" y="1602087"/>
                  <a:pt x="3516523" y="1598556"/>
                  <a:pt x="3522963" y="1598675"/>
                </a:cubicBezTo>
                <a:close/>
                <a:moveTo>
                  <a:pt x="4199803" y="1370724"/>
                </a:moveTo>
                <a:cubicBezTo>
                  <a:pt x="4199803" y="1370724"/>
                  <a:pt x="4199803" y="1370724"/>
                  <a:pt x="4537019" y="1370938"/>
                </a:cubicBezTo>
                <a:cubicBezTo>
                  <a:pt x="4558892" y="1370965"/>
                  <a:pt x="4578843" y="1382227"/>
                  <a:pt x="4589804" y="1401211"/>
                </a:cubicBezTo>
                <a:cubicBezTo>
                  <a:pt x="4589804" y="1401211"/>
                  <a:pt x="4589804" y="1401211"/>
                  <a:pt x="4758963" y="1694203"/>
                </a:cubicBezTo>
                <a:cubicBezTo>
                  <a:pt x="4769558" y="1712554"/>
                  <a:pt x="4769700" y="1736097"/>
                  <a:pt x="4758423" y="1754421"/>
                </a:cubicBezTo>
                <a:cubicBezTo>
                  <a:pt x="4758423" y="1754421"/>
                  <a:pt x="4758423" y="1754421"/>
                  <a:pt x="4590365" y="2047199"/>
                </a:cubicBezTo>
                <a:cubicBezTo>
                  <a:pt x="4580083" y="2065790"/>
                  <a:pt x="4559908" y="2077438"/>
                  <a:pt x="4538665" y="2077046"/>
                </a:cubicBezTo>
                <a:cubicBezTo>
                  <a:pt x="4538665" y="2077046"/>
                  <a:pt x="4538665" y="2077046"/>
                  <a:pt x="4201084" y="2076201"/>
                </a:cubicBezTo>
                <a:cubicBezTo>
                  <a:pt x="4179577" y="2076805"/>
                  <a:pt x="4159259" y="2064910"/>
                  <a:pt x="4148664" y="2046559"/>
                </a:cubicBezTo>
                <a:cubicBezTo>
                  <a:pt x="4148664" y="2046559"/>
                  <a:pt x="4148664" y="2046559"/>
                  <a:pt x="3979505" y="1753567"/>
                </a:cubicBezTo>
                <a:cubicBezTo>
                  <a:pt x="3968545" y="1734583"/>
                  <a:pt x="3968768" y="1711673"/>
                  <a:pt x="3979680" y="1692718"/>
                </a:cubicBezTo>
                <a:cubicBezTo>
                  <a:pt x="3979680" y="1692718"/>
                  <a:pt x="3979680" y="1692718"/>
                  <a:pt x="4148104" y="1400573"/>
                </a:cubicBezTo>
                <a:cubicBezTo>
                  <a:pt x="4158385" y="1381980"/>
                  <a:pt x="4178560" y="1370332"/>
                  <a:pt x="4199803" y="1370724"/>
                </a:cubicBezTo>
                <a:close/>
                <a:moveTo>
                  <a:pt x="3525946" y="1141304"/>
                </a:moveTo>
                <a:cubicBezTo>
                  <a:pt x="3525946" y="1141304"/>
                  <a:pt x="3525946" y="1141304"/>
                  <a:pt x="3719554" y="1141427"/>
                </a:cubicBezTo>
                <a:cubicBezTo>
                  <a:pt x="3732112" y="1141443"/>
                  <a:pt x="3743567" y="1147909"/>
                  <a:pt x="3749860" y="1158808"/>
                </a:cubicBezTo>
                <a:cubicBezTo>
                  <a:pt x="3749860" y="1158808"/>
                  <a:pt x="3749860" y="1158808"/>
                  <a:pt x="3846980" y="1327024"/>
                </a:cubicBezTo>
                <a:cubicBezTo>
                  <a:pt x="3853063" y="1337561"/>
                  <a:pt x="3853144" y="1351077"/>
                  <a:pt x="3846670" y="1361598"/>
                </a:cubicBezTo>
                <a:cubicBezTo>
                  <a:pt x="3846670" y="1361598"/>
                  <a:pt x="3846670" y="1361598"/>
                  <a:pt x="3750182" y="1529691"/>
                </a:cubicBezTo>
                <a:cubicBezTo>
                  <a:pt x="3744279" y="1540366"/>
                  <a:pt x="3732695" y="1547054"/>
                  <a:pt x="3720499" y="1546828"/>
                </a:cubicBezTo>
                <a:cubicBezTo>
                  <a:pt x="3720499" y="1546828"/>
                  <a:pt x="3720499" y="1546828"/>
                  <a:pt x="3526682" y="1546343"/>
                </a:cubicBezTo>
                <a:cubicBezTo>
                  <a:pt x="3514334" y="1546689"/>
                  <a:pt x="3502669" y="1539861"/>
                  <a:pt x="3496586" y="1529324"/>
                </a:cubicBezTo>
                <a:cubicBezTo>
                  <a:pt x="3496586" y="1529324"/>
                  <a:pt x="3496586" y="1529324"/>
                  <a:pt x="3399466" y="1361108"/>
                </a:cubicBezTo>
                <a:cubicBezTo>
                  <a:pt x="3393173" y="1350208"/>
                  <a:pt x="3393302" y="1337055"/>
                  <a:pt x="3399566" y="1326172"/>
                </a:cubicBezTo>
                <a:cubicBezTo>
                  <a:pt x="3399566" y="1326172"/>
                  <a:pt x="3399566" y="1326172"/>
                  <a:pt x="3496264" y="1158441"/>
                </a:cubicBezTo>
                <a:cubicBezTo>
                  <a:pt x="3502167" y="1147767"/>
                  <a:pt x="3513750" y="1141079"/>
                  <a:pt x="3525946" y="1141304"/>
                </a:cubicBezTo>
                <a:close/>
                <a:moveTo>
                  <a:pt x="3955878" y="173494"/>
                </a:moveTo>
                <a:cubicBezTo>
                  <a:pt x="3955878" y="173494"/>
                  <a:pt x="3955878" y="173494"/>
                  <a:pt x="4500068" y="173838"/>
                </a:cubicBezTo>
                <a:cubicBezTo>
                  <a:pt x="4535365" y="173884"/>
                  <a:pt x="4567564" y="192057"/>
                  <a:pt x="4585252" y="222694"/>
                </a:cubicBezTo>
                <a:cubicBezTo>
                  <a:pt x="4585252" y="222694"/>
                  <a:pt x="4585252" y="222694"/>
                  <a:pt x="4858234" y="695514"/>
                </a:cubicBezTo>
                <a:cubicBezTo>
                  <a:pt x="4875332" y="725128"/>
                  <a:pt x="4875562" y="763121"/>
                  <a:pt x="4857363" y="792690"/>
                </a:cubicBezTo>
                <a:cubicBezTo>
                  <a:pt x="4857363" y="792690"/>
                  <a:pt x="4857363" y="792690"/>
                  <a:pt x="4586156" y="1265167"/>
                </a:cubicBezTo>
                <a:cubicBezTo>
                  <a:pt x="4569564" y="1295169"/>
                  <a:pt x="4537006" y="1313967"/>
                  <a:pt x="4502727" y="1313334"/>
                </a:cubicBezTo>
                <a:cubicBezTo>
                  <a:pt x="4502727" y="1313334"/>
                  <a:pt x="4502727" y="1313334"/>
                  <a:pt x="3957947" y="1311968"/>
                </a:cubicBezTo>
                <a:cubicBezTo>
                  <a:pt x="3923239" y="1312944"/>
                  <a:pt x="3890452" y="1293749"/>
                  <a:pt x="3873354" y="1264134"/>
                </a:cubicBezTo>
                <a:cubicBezTo>
                  <a:pt x="3873354" y="1264134"/>
                  <a:pt x="3873354" y="1264134"/>
                  <a:pt x="3600372" y="791315"/>
                </a:cubicBezTo>
                <a:cubicBezTo>
                  <a:pt x="3582684" y="760678"/>
                  <a:pt x="3583043" y="723707"/>
                  <a:pt x="3600653" y="693116"/>
                </a:cubicBezTo>
                <a:cubicBezTo>
                  <a:pt x="3600653" y="693116"/>
                  <a:pt x="3600653" y="693116"/>
                  <a:pt x="3872449" y="221662"/>
                </a:cubicBezTo>
                <a:cubicBezTo>
                  <a:pt x="3889041" y="191658"/>
                  <a:pt x="3921599" y="172861"/>
                  <a:pt x="3955878" y="173494"/>
                </a:cubicBezTo>
                <a:close/>
                <a:moveTo>
                  <a:pt x="3852283" y="0"/>
                </a:moveTo>
                <a:lnTo>
                  <a:pt x="6130031" y="0"/>
                </a:lnTo>
                <a:lnTo>
                  <a:pt x="6102465" y="36730"/>
                </a:lnTo>
                <a:cubicBezTo>
                  <a:pt x="6044520" y="95168"/>
                  <a:pt x="5963814" y="129272"/>
                  <a:pt x="5879948" y="127724"/>
                </a:cubicBezTo>
                <a:cubicBezTo>
                  <a:pt x="5879948" y="127724"/>
                  <a:pt x="5879948" y="127724"/>
                  <a:pt x="4102884" y="123270"/>
                </a:cubicBezTo>
                <a:cubicBezTo>
                  <a:pt x="4017972" y="125657"/>
                  <a:pt x="3936583" y="91034"/>
                  <a:pt x="3877665" y="32818"/>
                </a:cubicBezTo>
                <a:close/>
                <a:moveTo>
                  <a:pt x="0" y="0"/>
                </a:moveTo>
                <a:lnTo>
                  <a:pt x="3781476" y="0"/>
                </a:lnTo>
                <a:lnTo>
                  <a:pt x="3800985" y="47617"/>
                </a:lnTo>
                <a:cubicBezTo>
                  <a:pt x="3821943" y="127749"/>
                  <a:pt x="3811234" y="215546"/>
                  <a:pt x="3766711" y="287889"/>
                </a:cubicBezTo>
                <a:cubicBezTo>
                  <a:pt x="3766711" y="287889"/>
                  <a:pt x="3766711" y="287889"/>
                  <a:pt x="2882037" y="1829098"/>
                </a:cubicBezTo>
                <a:cubicBezTo>
                  <a:pt x="2827913" y="1926970"/>
                  <a:pt x="2721708" y="1988287"/>
                  <a:pt x="2609888" y="1986223"/>
                </a:cubicBezTo>
                <a:cubicBezTo>
                  <a:pt x="2609888" y="1986223"/>
                  <a:pt x="2609888" y="1986223"/>
                  <a:pt x="832823" y="1981768"/>
                </a:cubicBezTo>
                <a:cubicBezTo>
                  <a:pt x="719607" y="1984952"/>
                  <a:pt x="612654" y="1922338"/>
                  <a:pt x="556879" y="1825733"/>
                </a:cubicBezTo>
                <a:cubicBezTo>
                  <a:pt x="556879" y="1825733"/>
                  <a:pt x="556879" y="1825733"/>
                  <a:pt x="79254" y="998462"/>
                </a:cubicBezTo>
                <a:lnTo>
                  <a:pt x="0" y="861190"/>
                </a:lnTo>
                <a:close/>
              </a:path>
            </a:pathLst>
          </a:custGeom>
          <a:solidFill>
            <a:schemeClr val="bg1">
              <a:lumMod val="95000"/>
            </a:schemeClr>
          </a:solidFill>
        </p:spPr>
        <p:txBody>
          <a:bodyPr wrap="square" tIns="864000">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4048124" y="3795246"/>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xmlns=""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271877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C64B33BB-8F3A-42CE-BBDA-D08AA3266737}"/>
              </a:ext>
            </a:extLst>
          </p:cNvPr>
          <p:cNvSpPr>
            <a:spLocks noGrp="1"/>
          </p:cNvSpPr>
          <p:nvPr>
            <p:ph type="pic" sz="quarter" idx="36" hasCustomPrompt="1"/>
          </p:nvPr>
        </p:nvSpPr>
        <p:spPr>
          <a:xfrm>
            <a:off x="6282692" y="432000"/>
            <a:ext cx="5511800" cy="5760000"/>
          </a:xfrm>
          <a:custGeom>
            <a:avLst/>
            <a:gdLst>
              <a:gd name="connsiteX0" fmla="*/ 193823 w 5511800"/>
              <a:gd name="connsiteY0" fmla="*/ 0 h 5760000"/>
              <a:gd name="connsiteX1" fmla="*/ 5511800 w 5511800"/>
              <a:gd name="connsiteY1" fmla="*/ 0 h 5760000"/>
              <a:gd name="connsiteX2" fmla="*/ 5511800 w 5511800"/>
              <a:gd name="connsiteY2" fmla="*/ 5760000 h 5760000"/>
              <a:gd name="connsiteX3" fmla="*/ 193823 w 5511800"/>
              <a:gd name="connsiteY3" fmla="*/ 5760000 h 5760000"/>
              <a:gd name="connsiteX4" fmla="*/ 3937 w 5511800"/>
              <a:gd name="connsiteY4" fmla="*/ 5605239 h 5760000"/>
              <a:gd name="connsiteX5" fmla="*/ 0 w 5511800"/>
              <a:gd name="connsiteY5" fmla="*/ 5566186 h 5760000"/>
              <a:gd name="connsiteX6" fmla="*/ 0 w 5511800"/>
              <a:gd name="connsiteY6" fmla="*/ 193814 h 5760000"/>
              <a:gd name="connsiteX7" fmla="*/ 3937 w 5511800"/>
              <a:gd name="connsiteY7" fmla="*/ 154762 h 5760000"/>
              <a:gd name="connsiteX8" fmla="*/ 193823 w 5511800"/>
              <a:gd name="connsiteY8"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11800" h="5760000">
                <a:moveTo>
                  <a:pt x="193823" y="0"/>
                </a:moveTo>
                <a:lnTo>
                  <a:pt x="5511800" y="0"/>
                </a:lnTo>
                <a:lnTo>
                  <a:pt x="5511800" y="5760000"/>
                </a:lnTo>
                <a:lnTo>
                  <a:pt x="193823" y="5760000"/>
                </a:lnTo>
                <a:cubicBezTo>
                  <a:pt x="100158" y="5760000"/>
                  <a:pt x="22011" y="5693561"/>
                  <a:pt x="3937" y="5605239"/>
                </a:cubicBezTo>
                <a:lnTo>
                  <a:pt x="0" y="5566186"/>
                </a:lnTo>
                <a:lnTo>
                  <a:pt x="0" y="193814"/>
                </a:lnTo>
                <a:lnTo>
                  <a:pt x="3937" y="154762"/>
                </a:lnTo>
                <a:cubicBezTo>
                  <a:pt x="22011" y="66440"/>
                  <a:pt x="100158" y="0"/>
                  <a:pt x="193823" y="0"/>
                </a:cubicBezTo>
                <a:close/>
              </a:path>
            </a:pathLst>
          </a:custGeom>
        </p:spPr>
        <p:txBody>
          <a:bodyPr wrap="square" tIns="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056155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xmlns=""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5" name="Freeform 5">
            <a:extLst>
              <a:ext uri="{FF2B5EF4-FFF2-40B4-BE49-F238E27FC236}">
                <a16:creationId xmlns:a16="http://schemas.microsoft.com/office/drawing/2014/main" xmlns=""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xmlns=""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xmlns=""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A95CDFA7-DEA3-4BBE-8D70-0AF654A1E6FF}"/>
              </a:ext>
            </a:extLst>
          </p:cNvPr>
          <p:cNvSpPr>
            <a:spLocks noGrp="1"/>
          </p:cNvSpPr>
          <p:nvPr>
            <p:ph type="sldNum" sz="quarter" idx="13"/>
          </p:nvPr>
        </p:nvSpPr>
        <p:spPr>
          <a:xfrm>
            <a:off x="11727656" y="6277243"/>
            <a:ext cx="464344" cy="400188"/>
          </a:xfrm>
        </p:spPr>
        <p:txBody>
          <a:bodyPr/>
          <a:lstStyle/>
          <a:p>
            <a:fld id="{19B51A1E-902D-48AF-9020-955120F399B6}" type="slidenum">
              <a:rPr lang="en-US" noProof="0" smtClean="0"/>
              <a:pPr/>
              <a:t>‹#›</a:t>
            </a:fld>
            <a:endParaRPr lang="en-US" noProof="0" dirty="0"/>
          </a:p>
        </p:txBody>
      </p:sp>
      <p:sp>
        <p:nvSpPr>
          <p:cNvPr id="9" name="Title 8">
            <a:extLst>
              <a:ext uri="{FF2B5EF4-FFF2-40B4-BE49-F238E27FC236}">
                <a16:creationId xmlns:a16="http://schemas.microsoft.com/office/drawing/2014/main" xmlns="" id="{790C5B8B-2AF3-42F3-B4F8-A806BB98ACA8}"/>
              </a:ext>
            </a:extLst>
          </p:cNvPr>
          <p:cNvSpPr>
            <a:spLocks noGrp="1"/>
          </p:cNvSpPr>
          <p:nvPr>
            <p:ph type="title"/>
          </p:nvPr>
        </p:nvSpPr>
        <p:spPr/>
        <p:txBody>
          <a:bodyPr/>
          <a:lstStyle/>
          <a:p>
            <a:r>
              <a:rPr lang="en-US" noProof="0"/>
              <a:t>Click to edit Master title style</a:t>
            </a:r>
          </a:p>
        </p:txBody>
      </p:sp>
      <p:sp>
        <p:nvSpPr>
          <p:cNvPr id="11" name="Text Placeholder 10">
            <a:extLst>
              <a:ext uri="{FF2B5EF4-FFF2-40B4-BE49-F238E27FC236}">
                <a16:creationId xmlns:a16="http://schemas.microsoft.com/office/drawing/2014/main" xmlns="" id="{1B3B1662-8902-44D0-A545-5008B483D16F}"/>
              </a:ext>
            </a:extLst>
          </p:cNvPr>
          <p:cNvSpPr>
            <a:spLocks noGrp="1"/>
          </p:cNvSpPr>
          <p:nvPr>
            <p:ph type="body" sz="quarter" idx="14"/>
          </p:nvPr>
        </p:nvSpPr>
        <p:spPr>
          <a:xfrm>
            <a:off x="1578017" y="2169005"/>
            <a:ext cx="9035966" cy="2519990"/>
          </a:xfrm>
        </p:spPr>
        <p:txBody>
          <a:bodyPr anchor="ctr"/>
          <a:lstStyle>
            <a:lvl1pPr marL="0" indent="0" algn="ctr">
              <a:buNone/>
              <a:defRPr sz="6000"/>
            </a:lvl1pPr>
            <a:lvl2pPr marL="266700" indent="0">
              <a:buNone/>
              <a:defRPr/>
            </a:lvl2pPr>
          </a:lstStyle>
          <a:p>
            <a:pPr lvl="0"/>
            <a:r>
              <a:rPr lang="en-US" noProof="0"/>
              <a:t>Click to edit Master text styles</a:t>
            </a:r>
          </a:p>
        </p:txBody>
      </p:sp>
    </p:spTree>
    <p:extLst>
      <p:ext uri="{BB962C8B-B14F-4D97-AF65-F5344CB8AC3E}">
        <p14:creationId xmlns:p14="http://schemas.microsoft.com/office/powerpoint/2010/main" val="860102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xmlns=""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6" name="Slide Number Placeholder 5">
            <a:extLst>
              <a:ext uri="{FF2B5EF4-FFF2-40B4-BE49-F238E27FC236}">
                <a16:creationId xmlns:a16="http://schemas.microsoft.com/office/drawing/2014/main" xmlns="" id="{7A47F3D0-41FC-4430-9F9E-1F78A18D65F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Footer Placeholder 6">
            <a:extLst>
              <a:ext uri="{FF2B5EF4-FFF2-40B4-BE49-F238E27FC236}">
                <a16:creationId xmlns:a16="http://schemas.microsoft.com/office/drawing/2014/main" xmlns="" id="{2ED798F6-1F12-46CE-9AFD-CC66555A191D}"/>
              </a:ext>
            </a:extLst>
          </p:cNvPr>
          <p:cNvSpPr>
            <a:spLocks noGrp="1"/>
          </p:cNvSpPr>
          <p:nvPr>
            <p:ph type="ftr" sz="quarter" idx="34"/>
          </p:nvPr>
        </p:nvSpPr>
        <p:spPr/>
        <p:txBody>
          <a:bodyPr/>
          <a:lstStyle/>
          <a:p>
            <a:r>
              <a:rPr lang="en-US" noProof="0" dirty="0"/>
              <a:t>Add a footer</a:t>
            </a:r>
          </a:p>
        </p:txBody>
      </p:sp>
    </p:spTree>
    <p:extLst>
      <p:ext uri="{BB962C8B-B14F-4D97-AF65-F5344CB8AC3E}">
        <p14:creationId xmlns:p14="http://schemas.microsoft.com/office/powerpoint/2010/main" val="1505855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A7D77123-FDC4-48FD-9EFB-8A84F6069060}"/>
              </a:ext>
            </a:extLst>
          </p:cNvPr>
          <p:cNvSpPr>
            <a:spLocks noGrp="1"/>
          </p:cNvSpPr>
          <p:nvPr>
            <p:ph type="pic" sz="quarter" idx="14" hasCustomPrompt="1"/>
          </p:nvPr>
        </p:nvSpPr>
        <p:spPr>
          <a:xfrm>
            <a:off x="6812170" y="237629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Picture Placeholder 7">
            <a:extLst>
              <a:ext uri="{FF2B5EF4-FFF2-40B4-BE49-F238E27FC236}">
                <a16:creationId xmlns:a16="http://schemas.microsoft.com/office/drawing/2014/main" xmlns="" id="{01317B12-44C8-4227-9EB8-973D2226E63F}"/>
              </a:ext>
            </a:extLst>
          </p:cNvPr>
          <p:cNvSpPr>
            <a:spLocks noGrp="1"/>
          </p:cNvSpPr>
          <p:nvPr>
            <p:ph type="pic" sz="quarter" idx="34" hasCustomPrompt="1"/>
          </p:nvPr>
        </p:nvSpPr>
        <p:spPr>
          <a:xfrm>
            <a:off x="8812420" y="117614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9" name="Picture Placeholder 8">
            <a:extLst>
              <a:ext uri="{FF2B5EF4-FFF2-40B4-BE49-F238E27FC236}">
                <a16:creationId xmlns:a16="http://schemas.microsoft.com/office/drawing/2014/main" xmlns="" id="{1AD2255F-36DA-4BDE-B54D-F94F14B68B6C}"/>
              </a:ext>
            </a:extLst>
          </p:cNvPr>
          <p:cNvSpPr>
            <a:spLocks noGrp="1"/>
          </p:cNvSpPr>
          <p:nvPr>
            <p:ph type="pic" sz="quarter" idx="35" hasCustomPrompt="1"/>
          </p:nvPr>
        </p:nvSpPr>
        <p:spPr>
          <a:xfrm>
            <a:off x="8812419" y="3552739"/>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Tree>
    <p:extLst>
      <p:ext uri="{BB962C8B-B14F-4D97-AF65-F5344CB8AC3E}">
        <p14:creationId xmlns:p14="http://schemas.microsoft.com/office/powerpoint/2010/main" val="2829556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xmlns="" id="{CD92D281-07CD-478F-9BF5-BA7D43439A3D}"/>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B2C53265-8805-42B3-82B4-151EFBC42731}"/>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D0111EB4-98AF-4EB7-878B-31FD32A95141}"/>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33809002-30A9-49C0-BE36-B14DD1E4D872}"/>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5" name="Freeform 5">
            <a:extLst>
              <a:ext uri="{FF2B5EF4-FFF2-40B4-BE49-F238E27FC236}">
                <a16:creationId xmlns:a16="http://schemas.microsoft.com/office/drawing/2014/main" xmlns="" id="{FFD5C582-B212-4ADA-AB1B-0481AA39C3A9}"/>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xmlns=""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xmlns="" id="{9322B50D-6A7D-41C6-BA57-613BC231DF36}"/>
              </a:ext>
            </a:extLst>
          </p:cNvPr>
          <p:cNvSpPr>
            <a:spLocks noGrp="1"/>
          </p:cNvSpPr>
          <p:nvPr>
            <p:ph type="body" idx="1"/>
          </p:nvPr>
        </p:nvSpPr>
        <p:spPr>
          <a:xfrm>
            <a:off x="432000" y="1515834"/>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xmlns="" id="{9FD584DA-F775-47B8-A1D7-6556AD5FCBD2}"/>
              </a:ext>
            </a:extLst>
          </p:cNvPr>
          <p:cNvSpPr>
            <a:spLocks noGrp="1"/>
          </p:cNvSpPr>
          <p:nvPr>
            <p:ph sz="half" idx="2"/>
          </p:nvPr>
        </p:nvSpPr>
        <p:spPr>
          <a:xfrm>
            <a:off x="432000" y="2023668"/>
            <a:ext cx="5472000" cy="416833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xmlns="" id="{78A963F8-6F6E-440E-B3B3-DDE13C083A36}"/>
              </a:ext>
            </a:extLst>
          </p:cNvPr>
          <p:cNvSpPr>
            <a:spLocks noGrp="1"/>
          </p:cNvSpPr>
          <p:nvPr>
            <p:ph type="body" sz="quarter" idx="13"/>
          </p:nvPr>
        </p:nvSpPr>
        <p:spPr>
          <a:xfrm>
            <a:off x="6300000" y="1516359"/>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xmlns="" id="{DF0A5256-B267-47DA-858A-0F3867CB6139}"/>
              </a:ext>
            </a:extLst>
          </p:cNvPr>
          <p:cNvSpPr>
            <a:spLocks noGrp="1"/>
          </p:cNvSpPr>
          <p:nvPr>
            <p:ph type="body" sz="quarter" idx="12"/>
          </p:nvPr>
        </p:nvSpPr>
        <p:spPr>
          <a:xfrm>
            <a:off x="6299887" y="2020359"/>
            <a:ext cx="5472113" cy="417089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0" y="0"/>
            <a:ext cx="11771313" cy="619125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xmlns=""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6" name="Title 1">
            <a:extLst>
              <a:ext uri="{FF2B5EF4-FFF2-40B4-BE49-F238E27FC236}">
                <a16:creationId xmlns:a16="http://schemas.microsoft.com/office/drawing/2014/main" xmlns="" id="{BBC3BEE7-44AC-45BC-B4E7-93E3454EB83C}"/>
              </a:ext>
            </a:extLst>
          </p:cNvPr>
          <p:cNvSpPr>
            <a:spLocks noGrp="1"/>
          </p:cNvSpPr>
          <p:nvPr>
            <p:ph type="ctrTitle" hasCustomPrompt="1"/>
          </p:nvPr>
        </p:nvSpPr>
        <p:spPr>
          <a:xfrm>
            <a:off x="420687" y="5066452"/>
            <a:ext cx="4459766" cy="539345"/>
          </a:xfrm>
          <a:prstGeom prst="roundRect">
            <a:avLst>
              <a:gd name="adj" fmla="val 10086"/>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108000" rIns="180000" bIns="0" anchor="t"/>
          <a:lstStyle>
            <a:lvl1pPr algn="l">
              <a:lnSpc>
                <a:spcPct val="100000"/>
              </a:lnSpc>
              <a:defRPr sz="1800" b="0" spc="0">
                <a:solidFill>
                  <a:schemeClr val="bg1">
                    <a:lumMod val="95000"/>
                  </a:schemeClr>
                </a:solidFill>
                <a:latin typeface="+mn-lt"/>
              </a:defRPr>
            </a:lvl1pPr>
          </a:lstStyle>
          <a:p>
            <a:r>
              <a:rPr lang="en-US" noProof="0"/>
              <a:t>Enter your caption</a:t>
            </a:r>
          </a:p>
        </p:txBody>
      </p:sp>
    </p:spTree>
    <p:extLst>
      <p:ext uri="{BB962C8B-B14F-4D97-AF65-F5344CB8AC3E}">
        <p14:creationId xmlns:p14="http://schemas.microsoft.com/office/powerpoint/2010/main" val="1987784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DD31C544-1372-4B34-8149-B6058B8CC577}"/>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B2598CA-3443-4098-80E7-1F16DC9A13CC}"/>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1">
            <a:extLst>
              <a:ext uri="{FF2B5EF4-FFF2-40B4-BE49-F238E27FC236}">
                <a16:creationId xmlns:a16="http://schemas.microsoft.com/office/drawing/2014/main" xmlns="" id="{BE421EAA-68E8-4AED-BA2F-01A6AC66859D}"/>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7425293" y="2834640"/>
            <a:ext cx="4459766" cy="2720356"/>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Thank You</a:t>
            </a:r>
          </a:p>
        </p:txBody>
      </p:sp>
      <p:sp>
        <p:nvSpPr>
          <p:cNvPr id="7" name="Text Placeholder 5">
            <a:extLst>
              <a:ext uri="{FF2B5EF4-FFF2-40B4-BE49-F238E27FC236}">
                <a16:creationId xmlns:a16="http://schemas.microsoft.com/office/drawing/2014/main" xmlns="" id="{D907C852-B0E0-4C2E-88CE-B543605961EE}"/>
              </a:ext>
            </a:extLst>
          </p:cNvPr>
          <p:cNvSpPr>
            <a:spLocks noGrp="1"/>
          </p:cNvSpPr>
          <p:nvPr>
            <p:ph type="body" sz="quarter" idx="15" hasCustomPrompt="1"/>
          </p:nvPr>
        </p:nvSpPr>
        <p:spPr>
          <a:xfrm>
            <a:off x="8034849" y="3859066"/>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8" name="Text Placeholder 6">
            <a:extLst>
              <a:ext uri="{FF2B5EF4-FFF2-40B4-BE49-F238E27FC236}">
                <a16:creationId xmlns:a16="http://schemas.microsoft.com/office/drawing/2014/main" xmlns="" id="{D84C0BEF-F601-4B10-8AEE-4859FE996B34}"/>
              </a:ext>
            </a:extLst>
          </p:cNvPr>
          <p:cNvSpPr>
            <a:spLocks noGrp="1"/>
          </p:cNvSpPr>
          <p:nvPr>
            <p:ph type="body" sz="quarter" idx="16" hasCustomPrompt="1"/>
          </p:nvPr>
        </p:nvSpPr>
        <p:spPr>
          <a:xfrm>
            <a:off x="8034849" y="4220189"/>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9" name="Text Placeholder 7">
            <a:extLst>
              <a:ext uri="{FF2B5EF4-FFF2-40B4-BE49-F238E27FC236}">
                <a16:creationId xmlns:a16="http://schemas.microsoft.com/office/drawing/2014/main" xmlns="" id="{83A6EF9B-EF2F-4949-9CC4-C16BF8DC85A0}"/>
              </a:ext>
            </a:extLst>
          </p:cNvPr>
          <p:cNvSpPr>
            <a:spLocks noGrp="1"/>
          </p:cNvSpPr>
          <p:nvPr>
            <p:ph type="body" sz="quarter" idx="17" hasCustomPrompt="1"/>
          </p:nvPr>
        </p:nvSpPr>
        <p:spPr>
          <a:xfrm>
            <a:off x="8034849" y="4581312"/>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0" name="Text Placeholder 8">
            <a:extLst>
              <a:ext uri="{FF2B5EF4-FFF2-40B4-BE49-F238E27FC236}">
                <a16:creationId xmlns:a16="http://schemas.microsoft.com/office/drawing/2014/main" xmlns="" id="{BE8CA170-9CA9-448E-B07A-E01AB84F7FD3}"/>
              </a:ext>
            </a:extLst>
          </p:cNvPr>
          <p:cNvSpPr>
            <a:spLocks noGrp="1"/>
          </p:cNvSpPr>
          <p:nvPr>
            <p:ph type="body" sz="quarter" idx="18" hasCustomPrompt="1"/>
          </p:nvPr>
        </p:nvSpPr>
        <p:spPr>
          <a:xfrm>
            <a:off x="8034849" y="4942435"/>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Tree>
    <p:extLst>
      <p:ext uri="{BB962C8B-B14F-4D97-AF65-F5344CB8AC3E}">
        <p14:creationId xmlns:p14="http://schemas.microsoft.com/office/powerpoint/2010/main" val="1632891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xmlns=""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xmlns="" id="{AFA90A43-BEC4-4B20-96E2-797B03FB82F2}"/>
              </a:ext>
            </a:extLst>
          </p:cNvPr>
          <p:cNvSpPr>
            <a:spLocks noGrp="1"/>
          </p:cNvSpPr>
          <p:nvPr>
            <p:ph idx="33"/>
          </p:nvPr>
        </p:nvSpPr>
        <p:spPr>
          <a:xfrm>
            <a:off x="430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xmlns="" id="{8A2C2023-6C37-4611-ACAF-5F2060202836}"/>
              </a:ext>
            </a:extLst>
          </p:cNvPr>
          <p:cNvSpPr>
            <a:spLocks noGrp="1"/>
          </p:cNvSpPr>
          <p:nvPr>
            <p:ph idx="34"/>
          </p:nvPr>
        </p:nvSpPr>
        <p:spPr>
          <a:xfrm>
            <a:off x="817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54388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xmlns=""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xmlns=""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xmlns=""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xmlns=""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xmlns="" id="{206C51E8-C5C0-4672-B456-F44C69B074D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xmlns="" id="{9DE9AE8C-7574-4D45-B521-6B18054DA7C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xmlns="" id="{EF240172-5930-4717-A0CD-A151075277D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7B4A83CE-8643-4697-94A9-C9F587F46E23}"/>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B0A765A5-BBCE-405E-A4B3-80A660118E84}"/>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1130300" y="52504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2083656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xmlns="" id="{12B8F0DB-CC25-4CE9-A68E-CAA2FD986AF3}"/>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8A058973-2DC9-4087-9D57-F1D779F56CC2}"/>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B641062D-3CD4-49D1-A621-331E2933340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9F2C1E7C-A088-4772-84B3-15309BEADF7D}"/>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CA52278A-6924-4F97-A196-AE30D3DACB7A}"/>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4048124" y="3795246"/>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xmlns=""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603129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xmlns="" id="{8663BD7B-5136-47ED-BE0A-C6C2F5622BDC}"/>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xmlns="" id="{6ABA22C7-C35B-4EC0-B7CE-54F9EEFCB71D}"/>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xmlns="" id="{6DAE4BC9-9CFF-4522-8216-651498F7A167}"/>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8E822AA0-FB3E-4051-AA1F-F51204BA02A9}"/>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3445288A-D169-4374-BCFD-917DD04B2B1E}"/>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xmlns="" id="{2CD5709C-84DE-45F3-AE9B-8B6FD7134AB5}"/>
              </a:ext>
            </a:extLst>
          </p:cNvPr>
          <p:cNvSpPr>
            <a:spLocks noGrp="1"/>
          </p:cNvSpPr>
          <p:nvPr>
            <p:ph sz="half" idx="2"/>
          </p:nvPr>
        </p:nvSpPr>
        <p:spPr>
          <a:xfrm>
            <a:off x="6299886" y="1511250"/>
            <a:ext cx="5460114" cy="4665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2">
            <a:extLst>
              <a:ext uri="{FF2B5EF4-FFF2-40B4-BE49-F238E27FC236}">
                <a16:creationId xmlns:a16="http://schemas.microsoft.com/office/drawing/2014/main" xmlns="" id="{36BB18B1-3B7F-4B18-A1C5-BB7DA443C63F}"/>
              </a:ext>
            </a:extLst>
          </p:cNvPr>
          <p:cNvSpPr>
            <a:spLocks noGrp="1"/>
          </p:cNvSpPr>
          <p:nvPr>
            <p:ph sz="half" idx="1"/>
          </p:nvPr>
        </p:nvSpPr>
        <p:spPr>
          <a:xfrm>
            <a:off x="456816" y="1511250"/>
            <a:ext cx="5460114" cy="4665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915521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5" name="Text Placeholder 2">
            <a:extLst>
              <a:ext uri="{FF2B5EF4-FFF2-40B4-BE49-F238E27FC236}">
                <a16:creationId xmlns:a16="http://schemas.microsoft.com/office/drawing/2014/main" xmlns="" id="{3419BDFB-8FC0-4B89-A29A-8EAC95E9AB99}"/>
              </a:ext>
            </a:extLst>
          </p:cNvPr>
          <p:cNvSpPr>
            <a:spLocks noGrp="1"/>
          </p:cNvSpPr>
          <p:nvPr>
            <p:ph type="body" idx="1"/>
          </p:nvPr>
        </p:nvSpPr>
        <p:spPr>
          <a:xfrm>
            <a:off x="431800" y="1511250"/>
            <a:ext cx="548493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Text Placeholder 4">
            <a:extLst>
              <a:ext uri="{FF2B5EF4-FFF2-40B4-BE49-F238E27FC236}">
                <a16:creationId xmlns:a16="http://schemas.microsoft.com/office/drawing/2014/main" xmlns="" id="{8E6C2CC0-9AB0-46E9-977A-EF923DCE7FAF}"/>
              </a:ext>
            </a:extLst>
          </p:cNvPr>
          <p:cNvSpPr>
            <a:spLocks noGrp="1"/>
          </p:cNvSpPr>
          <p:nvPr>
            <p:ph type="body" sz="quarter" idx="3"/>
          </p:nvPr>
        </p:nvSpPr>
        <p:spPr>
          <a:xfrm>
            <a:off x="6339334" y="1518287"/>
            <a:ext cx="542066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xmlns="" id="{28DF954C-A51E-4242-B83E-A826008F5C67}"/>
              </a:ext>
            </a:extLst>
          </p:cNvPr>
          <p:cNvSpPr>
            <a:spLocks noGrp="1"/>
          </p:cNvSpPr>
          <p:nvPr>
            <p:ph sz="quarter" idx="4"/>
          </p:nvPr>
        </p:nvSpPr>
        <p:spPr>
          <a:xfrm>
            <a:off x="6339334" y="2486989"/>
            <a:ext cx="5432666" cy="3702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Content Placeholder 3">
            <a:extLst>
              <a:ext uri="{FF2B5EF4-FFF2-40B4-BE49-F238E27FC236}">
                <a16:creationId xmlns:a16="http://schemas.microsoft.com/office/drawing/2014/main" xmlns="" id="{600E416E-6162-484A-BA4D-640FA83078A9}"/>
              </a:ext>
            </a:extLst>
          </p:cNvPr>
          <p:cNvSpPr>
            <a:spLocks noGrp="1"/>
          </p:cNvSpPr>
          <p:nvPr>
            <p:ph sz="half" idx="2"/>
          </p:nvPr>
        </p:nvSpPr>
        <p:spPr>
          <a:xfrm>
            <a:off x="431800" y="2486989"/>
            <a:ext cx="5491215" cy="3702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416020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1999"/>
            <a:ext cx="3932237" cy="1600199"/>
          </a:xfrm>
        </p:spPr>
        <p:txBody>
          <a:bodyPr vert="horz" lIns="0" tIns="0" rIns="0" bIns="0" rtlCol="0" anchor="b">
            <a:noAutofit/>
          </a:bodyPr>
          <a:lstStyle>
            <a:lvl1pPr>
              <a:defRPr lang="en-ZA" dirty="0"/>
            </a:lvl1pPr>
          </a:lstStyle>
          <a:p>
            <a:pPr marL="0" lvl="0"/>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20" name="Text Placeholder 3">
            <a:extLst>
              <a:ext uri="{FF2B5EF4-FFF2-40B4-BE49-F238E27FC236}">
                <a16:creationId xmlns:a16="http://schemas.microsoft.com/office/drawing/2014/main" xmlns="" id="{C49FB4A2-B750-422F-96D2-A7C264295779}"/>
              </a:ext>
            </a:extLst>
          </p:cNvPr>
          <p:cNvSpPr>
            <a:spLocks noGrp="1"/>
          </p:cNvSpPr>
          <p:nvPr>
            <p:ph type="body" sz="half" idx="2"/>
          </p:nvPr>
        </p:nvSpPr>
        <p:spPr>
          <a:xfrm>
            <a:off x="434062" y="21343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1" name="Content Placeholder 2">
            <a:extLst>
              <a:ext uri="{FF2B5EF4-FFF2-40B4-BE49-F238E27FC236}">
                <a16:creationId xmlns:a16="http://schemas.microsoft.com/office/drawing/2014/main" xmlns="" id="{A8B59DDF-F2BC-491E-92E0-9D2C1398ECE5}"/>
              </a:ext>
            </a:extLst>
          </p:cNvPr>
          <p:cNvSpPr>
            <a:spLocks noGrp="1"/>
          </p:cNvSpPr>
          <p:nvPr>
            <p:ph idx="1"/>
          </p:nvPr>
        </p:nvSpPr>
        <p:spPr>
          <a:xfrm>
            <a:off x="5183188" y="431999"/>
            <a:ext cx="6544468" cy="5513889"/>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12294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xmlns=""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xmlns=""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xmlns=""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xmlns=""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xmlns=""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1999"/>
            <a:ext cx="3932237" cy="1600199"/>
          </a:xfrm>
        </p:spPr>
        <p:txBody>
          <a:bodyPr vert="horz" lIns="0" tIns="0" rIns="0" bIns="0" rtlCol="0" anchor="b">
            <a:noAutofit/>
          </a:bodyPr>
          <a:lstStyle>
            <a:lvl1pPr>
              <a:defRPr lang="en-ZA" dirty="0"/>
            </a:lvl1pPr>
          </a:lstStyle>
          <a:p>
            <a:pPr marL="0" lvl="0"/>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20" name="Text Placeholder 3">
            <a:extLst>
              <a:ext uri="{FF2B5EF4-FFF2-40B4-BE49-F238E27FC236}">
                <a16:creationId xmlns:a16="http://schemas.microsoft.com/office/drawing/2014/main" xmlns="" id="{C49FB4A2-B750-422F-96D2-A7C264295779}"/>
              </a:ext>
            </a:extLst>
          </p:cNvPr>
          <p:cNvSpPr>
            <a:spLocks noGrp="1"/>
          </p:cNvSpPr>
          <p:nvPr>
            <p:ph type="body" sz="half" idx="2"/>
          </p:nvPr>
        </p:nvSpPr>
        <p:spPr>
          <a:xfrm>
            <a:off x="434062" y="21343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6" name="Picture Placeholder 2">
            <a:extLst>
              <a:ext uri="{FF2B5EF4-FFF2-40B4-BE49-F238E27FC236}">
                <a16:creationId xmlns:a16="http://schemas.microsoft.com/office/drawing/2014/main" xmlns="" id="{0110E46C-B434-49FA-AA0E-D64E5786D280}"/>
              </a:ext>
            </a:extLst>
          </p:cNvPr>
          <p:cNvSpPr>
            <a:spLocks noGrp="1"/>
          </p:cNvSpPr>
          <p:nvPr>
            <p:ph type="pic" idx="1"/>
          </p:nvPr>
        </p:nvSpPr>
        <p:spPr>
          <a:xfrm>
            <a:off x="5183188" y="431999"/>
            <a:ext cx="6544468" cy="5513889"/>
          </a:xfrm>
          <a:prstGeom prst="roundRect">
            <a:avLst>
              <a:gd name="adj" fmla="val 5554"/>
            </a:avLst>
          </a:prstGeom>
        </p:spPr>
        <p:txBody>
          <a:bodyPr vert="horz" wrap="square" lIns="0" tIns="0" rIns="0" bIns="0" rtlCol="0" anchor="ctr">
            <a:noAutofit/>
          </a:bodyPr>
          <a:lstStyle>
            <a:lvl1pPr>
              <a:defRPr lang="en-US" sz="1200" i="1" dirty="0">
                <a:latin typeface="Times New Roman" panose="02020603050405020304" pitchFamily="18" charset="0"/>
                <a:cs typeface="Times New Roman" panose="02020603050405020304" pitchFamily="18" charset="0"/>
              </a:defRPr>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661844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xmlns=""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5" name="Freeform 5">
            <a:extLst>
              <a:ext uri="{FF2B5EF4-FFF2-40B4-BE49-F238E27FC236}">
                <a16:creationId xmlns:a16="http://schemas.microsoft.com/office/drawing/2014/main" xmlns=""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xmlns=""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xmlns=""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xmlns=""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A95CDFA7-DEA3-4BBE-8D70-0AF654A1E6FF}"/>
              </a:ext>
            </a:extLst>
          </p:cNvPr>
          <p:cNvSpPr>
            <a:spLocks noGrp="1"/>
          </p:cNvSpPr>
          <p:nvPr>
            <p:ph type="sldNum" sz="quarter" idx="13"/>
          </p:nvPr>
        </p:nvSpPr>
        <p:spPr>
          <a:xfrm>
            <a:off x="11727656" y="6277243"/>
            <a:ext cx="464344" cy="400188"/>
          </a:xfrm>
        </p:spPr>
        <p:txBody>
          <a:bodyPr/>
          <a:lstStyle/>
          <a:p>
            <a:fld id="{19B51A1E-902D-48AF-9020-955120F399B6}" type="slidenum">
              <a:rPr lang="en-US" noProof="0" smtClean="0"/>
              <a:pPr/>
              <a:t>‹#›</a:t>
            </a:fld>
            <a:endParaRPr lang="en-US" noProof="0" dirty="0"/>
          </a:p>
        </p:txBody>
      </p:sp>
      <p:sp>
        <p:nvSpPr>
          <p:cNvPr id="9" name="Title 8">
            <a:extLst>
              <a:ext uri="{FF2B5EF4-FFF2-40B4-BE49-F238E27FC236}">
                <a16:creationId xmlns:a16="http://schemas.microsoft.com/office/drawing/2014/main" xmlns="" id="{790C5B8B-2AF3-42F3-B4F8-A806BB98ACA8}"/>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959134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4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4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43">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8/30/2020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noProof="0" smtClean="0"/>
              <a:t>Add a footer</a:t>
            </a:r>
            <a:endParaRPr lang="en-US" noProof="0"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9B51A1E-902D-48AF-9020-955120F399B6}" type="slidenum">
              <a:rPr lang="en-US" noProof="0" smtClean="0"/>
              <a:pPr/>
              <a:t>‹#›</a:t>
            </a:fld>
            <a:endParaRPr lang="en-US" noProof="0" dirty="0"/>
          </a:p>
        </p:txBody>
      </p:sp>
      <p:sp>
        <p:nvSpPr>
          <p:cNvPr id="13" name="Rectangle 12">
            <a:extLst>
              <a:ext uri="{FF2B5EF4-FFF2-40B4-BE49-F238E27FC236}">
                <a16:creationId xmlns:a16="http://schemas.microsoft.com/office/drawing/2014/main" xmlns="" id="{70E81F30-8FC8-4841-8404-4DC79218B945}"/>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Rounded Corners 24">
            <a:extLst>
              <a:ext uri="{FF2B5EF4-FFF2-40B4-BE49-F238E27FC236}">
                <a16:creationId xmlns:a16="http://schemas.microsoft.com/office/drawing/2014/main" xmlns="" id="{83D29F65-481C-4C80-BB65-121E5AED26B5}"/>
              </a:ext>
            </a:extLst>
          </p:cNvPr>
          <p:cNvSpPr/>
          <p:nvPr userDrawn="1"/>
        </p:nvSpPr>
        <p:spPr>
          <a:xfrm>
            <a:off x="11844618" y="6249961"/>
            <a:ext cx="230420" cy="460402"/>
          </a:xfrm>
          <a:prstGeom prst="roundRect">
            <a:avLst>
              <a:gd name="adj" fmla="val 7366"/>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xmlns="" id="{4BC39664-EB8B-4A32-915A-D4308F792772}"/>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xmlns="" id="{AC6C03AE-289A-4BCC-971C-3400028C8764}"/>
              </a:ext>
            </a:extLst>
          </p:cNvPr>
          <p:cNvSpPr/>
          <p:nvPr userDrawn="1"/>
        </p:nvSpPr>
        <p:spPr>
          <a:xfrm rot="5400000">
            <a:off x="8694713" y="3406143"/>
            <a:ext cx="6857999" cy="45720"/>
          </a:xfrm>
          <a:prstGeom prst="rect">
            <a:avLst/>
          </a:prstGeom>
          <a:gradFill flip="none" rotWithShape="1">
            <a:gsLst>
              <a:gs pos="0">
                <a:schemeClr val="bg1">
                  <a:lumMod val="95000"/>
                  <a:alpha val="0"/>
                </a:schemeClr>
              </a:gs>
              <a:gs pos="100000">
                <a:schemeClr val="bg1">
                  <a:lumMod val="6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08096316"/>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654" r:id="rId24"/>
    <p:sldLayoutId id="2147483666" r:id="rId25"/>
    <p:sldLayoutId id="2147483659" r:id="rId26"/>
    <p:sldLayoutId id="2147483660" r:id="rId27"/>
    <p:sldLayoutId id="2147483664" r:id="rId28"/>
    <p:sldLayoutId id="2147483656" r:id="rId29"/>
    <p:sldLayoutId id="2147483657" r:id="rId30"/>
    <p:sldLayoutId id="2147483667" r:id="rId31"/>
    <p:sldLayoutId id="2147483668" r:id="rId32"/>
    <p:sldLayoutId id="2147483650" r:id="rId33"/>
    <p:sldLayoutId id="2147483652" r:id="rId34"/>
    <p:sldLayoutId id="2147483669" r:id="rId35"/>
    <p:sldLayoutId id="2147483671" r:id="rId36"/>
    <p:sldLayoutId id="2147483672" r:id="rId37"/>
    <p:sldLayoutId id="2147483670" r:id="rId38"/>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hyperlink" Target="https://ourworld.unu.edu/en/will-collapse-in-oil-price-cause-a-stock-market-cras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hyperlink" Target="http://oldisrj.lbp.world/Article.aspx?ArticleID=796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hyperlink" Target="https://ourworld.unu.edu/en/will-collapse-in-oil-price-cause-a-stock-market-crash"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hyperlink" Target="http://oldisrj.lbp.world/Article.aspx?ArticleID=796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61877" y="1587835"/>
            <a:ext cx="9404723" cy="4403062"/>
          </a:xfrm>
        </p:spPr>
        <p:txBody>
          <a:bodyPr/>
          <a:lstStyle/>
          <a:p>
            <a:pPr algn="ctr"/>
            <a:r>
              <a:rPr lang="en-US" sz="3200" dirty="0">
                <a:latin typeface="Times New Roman" panose="02020603050405020304" pitchFamily="18" charset="0"/>
                <a:cs typeface="Times New Roman" panose="02020603050405020304" pitchFamily="18" charset="0"/>
              </a:rPr>
              <a:t>International </a:t>
            </a:r>
            <a:r>
              <a:rPr lang="en-US" sz="3200" dirty="0" smtClean="0">
                <a:latin typeface="Times New Roman" panose="02020603050405020304" pitchFamily="18" charset="0"/>
                <a:cs typeface="Times New Roman" panose="02020603050405020304" pitchFamily="18" charset="0"/>
              </a:rPr>
              <a:t>Finance</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Name</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Institution</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Date</a:t>
            </a:r>
            <a:endParaRPr lang="en-US" sz="3200" dirty="0"/>
          </a:p>
        </p:txBody>
      </p:sp>
      <p:sp>
        <p:nvSpPr>
          <p:cNvPr id="4" name="Slide Number Placeholder 3"/>
          <p:cNvSpPr>
            <a:spLocks noGrp="1"/>
          </p:cNvSpPr>
          <p:nvPr>
            <p:ph type="sldNum" sz="quarter" idx="12"/>
          </p:nvPr>
        </p:nvSpPr>
        <p:spPr/>
        <p:txBody>
          <a:bodyPr/>
          <a:lstStyle/>
          <a:p>
            <a:fld id="{19B51A1E-902D-48AF-9020-955120F399B6}" type="slidenum">
              <a:rPr lang="en-US" noProof="0" smtClean="0"/>
              <a:pPr/>
              <a:t>1</a:t>
            </a:fld>
            <a:endParaRPr lang="en-US" noProof="0" dirty="0"/>
          </a:p>
        </p:txBody>
      </p:sp>
    </p:spTree>
    <p:extLst>
      <p:ext uri="{BB962C8B-B14F-4D97-AF65-F5344CB8AC3E}">
        <p14:creationId xmlns:p14="http://schemas.microsoft.com/office/powerpoint/2010/main" val="3206220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40802"/>
          </a:xfrm>
        </p:spPr>
        <p:txBody>
          <a:bodyPr/>
          <a:lstStyle/>
          <a:p>
            <a:pPr algn="ctr"/>
            <a:r>
              <a:rPr lang="en-US" sz="3200" dirty="0">
                <a:latin typeface="Times New Roman" panose="02020603050405020304" pitchFamily="18" charset="0"/>
                <a:cs typeface="Times New Roman" panose="02020603050405020304" pitchFamily="18" charset="0"/>
              </a:rPr>
              <a:t>International Finance</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6633" y="1493521"/>
            <a:ext cx="6623368" cy="3398520"/>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International finance refers to the accurate study of financial interactions amid two or more countries (</a:t>
            </a:r>
            <a:r>
              <a:rPr lang="en-US" dirty="0" err="1">
                <a:latin typeface="Times New Roman" panose="02020603050405020304" pitchFamily="18" charset="0"/>
                <a:cs typeface="Times New Roman" panose="02020603050405020304" pitchFamily="18" charset="0"/>
              </a:rPr>
              <a:t>Amjad</a:t>
            </a:r>
            <a:r>
              <a:rPr lang="en-US" dirty="0">
                <a:latin typeface="Times New Roman" panose="02020603050405020304" pitchFamily="18" charset="0"/>
                <a:cs typeface="Times New Roman" panose="02020603050405020304" pitchFamily="18" charset="0"/>
              </a:rPr>
              <a:t>, 2020)</a:t>
            </a:r>
          </a:p>
          <a:p>
            <a:pPr lvl="0"/>
            <a:r>
              <a:rPr lang="en-US" dirty="0">
                <a:latin typeface="Times New Roman" panose="02020603050405020304" pitchFamily="18" charset="0"/>
                <a:cs typeface="Times New Roman" panose="02020603050405020304" pitchFamily="18" charset="0"/>
              </a:rPr>
              <a:t>International finance maintains focus on foreign direct investment and currency exchange rates</a:t>
            </a:r>
          </a:p>
          <a:p>
            <a:pPr lvl="0"/>
            <a:r>
              <a:rPr lang="en-US" dirty="0">
                <a:latin typeface="Times New Roman" panose="02020603050405020304" pitchFamily="18" charset="0"/>
                <a:cs typeface="Times New Roman" panose="02020603050405020304" pitchFamily="18" charset="0"/>
              </a:rPr>
              <a:t>The importance of international finance has been magnified by globalization</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19B51A1E-902D-48AF-9020-955120F399B6}" type="slidenum">
              <a:rPr lang="en-US" noProof="0" smtClean="0"/>
              <a:pPr/>
              <a:t>2</a:t>
            </a:fld>
            <a:endParaRPr lang="en-US" noProof="0" dirty="0"/>
          </a:p>
        </p:txBody>
      </p:sp>
      <p:pic>
        <p:nvPicPr>
          <p:cNvPr id="5" name="Picture Placeholder 6" descr="Slide image">
            <a:extLst>
              <a:ext uri="{FF2B5EF4-FFF2-40B4-BE49-F238E27FC236}">
                <a16:creationId xmlns:a16="http://schemas.microsoft.com/office/drawing/2014/main" xmlns="" id="{FE5D908F-BAEF-2843-BC2F-691696E72E11}"/>
              </a:ext>
            </a:extLst>
          </p:cNvPr>
          <p:cNvPicPr>
            <a:picLocks noChangeAspect="1"/>
          </p:cNvPicPr>
          <p:nvPr/>
        </p:nvPicPr>
        <p:blipFill>
          <a:blip r:embed="rId3" cstate="screen">
            <a:extLst>
              <a:ext uri="{28A0092B-C50C-407E-A947-70E740481C1C}">
                <a14:useLocalDpi xmlns:a14="http://schemas.microsoft.com/office/drawing/2010/main"/>
              </a:ext>
            </a:extLst>
          </a:blip>
          <a:srcRect l="31" r="31"/>
          <a:stretch>
            <a:fillRect/>
          </a:stretch>
        </p:blipFill>
        <p:spPr>
          <a:xfrm>
            <a:off x="7620001" y="1366538"/>
            <a:ext cx="3870959" cy="4714222"/>
          </a:xfrm>
          <a:prstGeom prst="rect">
            <a:avLst/>
          </a:prstGeom>
        </p:spPr>
      </p:pic>
    </p:spTree>
    <p:extLst>
      <p:ext uri="{BB962C8B-B14F-4D97-AF65-F5344CB8AC3E}">
        <p14:creationId xmlns:p14="http://schemas.microsoft.com/office/powerpoint/2010/main" val="1127997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00B3D2B-613A-41BE-987D-E6A1324B456D}"/>
              </a:ext>
            </a:extLst>
          </p:cNvPr>
          <p:cNvSpPr>
            <a:spLocks noGrp="1"/>
          </p:cNvSpPr>
          <p:nvPr>
            <p:ph type="title"/>
          </p:nvPr>
        </p:nvSpPr>
        <p:spPr>
          <a:xfrm>
            <a:off x="646111" y="452718"/>
            <a:ext cx="9404723" cy="1129632"/>
          </a:xfrm>
        </p:spPr>
        <p:txBody>
          <a:bodyPr/>
          <a:lstStyle/>
          <a:p>
            <a:pPr algn="ctr"/>
            <a:r>
              <a:rPr lang="en-US" sz="2800" dirty="0">
                <a:latin typeface="Times New Roman" panose="02020603050405020304" pitchFamily="18" charset="0"/>
                <a:cs typeface="Times New Roman" panose="02020603050405020304" pitchFamily="18" charset="0"/>
              </a:rPr>
              <a:t>The Foreign Exchange Market (FX)</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832171" y="1651468"/>
            <a:ext cx="6330007" cy="4195481"/>
          </a:xfrm>
        </p:spPr>
        <p:txBody>
          <a:bodyPr>
            <a:noAutofit/>
          </a:bodyPr>
          <a:lstStyle/>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forex is an over the counter global marketplace</a:t>
            </a:r>
          </a:p>
          <a:p>
            <a:pPr lvl="1">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FX's principal role is to determine the exchange rate for international currencies (Madura, 2020). </a:t>
            </a:r>
          </a:p>
          <a:p>
            <a:pPr lvl="1">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 is the leading global financial markets in the world featured with a global network of financial centers (</a:t>
            </a:r>
            <a:r>
              <a:rPr lang="en-US" sz="2000" dirty="0" err="1">
                <a:latin typeface="Times New Roman" panose="02020603050405020304" pitchFamily="18" charset="0"/>
                <a:cs typeface="Times New Roman" panose="02020603050405020304" pitchFamily="18" charset="0"/>
              </a:rPr>
              <a:t>Amjad</a:t>
            </a:r>
            <a:r>
              <a:rPr lang="en-US" sz="2000" dirty="0">
                <a:latin typeface="Times New Roman" panose="02020603050405020304" pitchFamily="18" charset="0"/>
                <a:cs typeface="Times New Roman" panose="02020603050405020304" pitchFamily="18" charset="0"/>
              </a:rPr>
              <a:t>, 2020)</a:t>
            </a:r>
          </a:p>
          <a:p>
            <a:pPr lvl="1">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Currencies from different countries are traded in pairs</a:t>
            </a:r>
          </a:p>
          <a:p>
            <a:pPr marL="400050" lvl="1" indent="0">
              <a:buNone/>
            </a:pPr>
            <a:endParaRPr lang="en-US" sz="20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a:lstStyle/>
          <a:p>
            <a:fld id="{19B51A1E-902D-48AF-9020-955120F399B6}" type="slidenum">
              <a:rPr lang="en-US" smtClean="0"/>
              <a:pPr/>
              <a:t>3</a:t>
            </a:fld>
            <a:endParaRPr lang="en-US" dirty="0"/>
          </a:p>
        </p:txBody>
      </p:sp>
      <p:pic>
        <p:nvPicPr>
          <p:cNvPr id="8" name="Picture Placeholder 7" descr="Divider slide image">
            <a:extLst>
              <a:ext uri="{FF2B5EF4-FFF2-40B4-BE49-F238E27FC236}">
                <a16:creationId xmlns:a16="http://schemas.microsoft.com/office/drawing/2014/main" xmlns="" id="{177FEC3E-B2FE-9045-8D49-89B1E3D20C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11" b="11"/>
          <a:stretch>
            <a:fillRect/>
          </a:stretch>
        </p:blipFill>
        <p:spPr>
          <a:xfrm>
            <a:off x="7360920" y="1777797"/>
            <a:ext cx="4245906" cy="4000034"/>
          </a:xfrm>
        </p:spPr>
      </p:pic>
      <p:sp>
        <p:nvSpPr>
          <p:cNvPr id="18" name="Isosceles Triangle 17">
            <a:extLst>
              <a:ext uri="{FF2B5EF4-FFF2-40B4-BE49-F238E27FC236}">
                <a16:creationId xmlns:a16="http://schemas.microsoft.com/office/drawing/2014/main" xmlns="" id="{FAB4748B-F532-4C70-827A-5FEA8C084327}"/>
              </a:ext>
              <a:ext uri="{C183D7F6-B498-43B3-948B-1728B52AA6E4}">
                <adec:decorative xmlns:adec="http://schemas.microsoft.com/office/drawing/2017/decorative" xmlns=""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5">
            <a:extLst>
              <a:ext uri="{FF2B5EF4-FFF2-40B4-BE49-F238E27FC236}">
                <a16:creationId xmlns:a16="http://schemas.microsoft.com/office/drawing/2014/main" xmlns="" id="{7746F873-A4ED-4E4C-BB89-CA0FBB9E9582}"/>
              </a:ext>
              <a:ext uri="{C183D7F6-B498-43B3-948B-1728B52AA6E4}">
                <adec:decorative xmlns:adec="http://schemas.microsoft.com/office/drawing/2017/decorative" xmlns=""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933675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xmlns="" r:id="rId4"/>
              </a:ext>
            </a:extLst>
          </a:blip>
          <a:srcRect/>
          <a:stretch/>
        </p:blipFill>
        <p:spPr>
          <a:xfrm>
            <a:off x="5561212" y="2442545"/>
            <a:ext cx="6003382" cy="3378498"/>
          </a:xfrm>
        </p:spPr>
      </p:pic>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1018726" y="295729"/>
            <a:ext cx="8353873" cy="804374"/>
          </a:xfrm>
        </p:spPr>
        <p:txBody>
          <a:bodyPr/>
          <a:lstStyle/>
          <a:p>
            <a:pPr marL="0" marR="0" algn="ctr">
              <a:lnSpc>
                <a:spcPct val="107000"/>
              </a:lnSpc>
              <a:spcBef>
                <a:spcPts val="0"/>
              </a:spcBef>
              <a:spcAft>
                <a:spcPts val="800"/>
              </a:spcAft>
            </a:pPr>
            <a:r>
              <a:rPr lang="en-US" sz="2800" dirty="0">
                <a:latin typeface="Times New Roman" panose="02020603050405020304" pitchFamily="18" charset="0"/>
                <a:cs typeface="Times New Roman" panose="02020603050405020304" pitchFamily="18" charset="0"/>
              </a:rPr>
              <a:t>The Foreign Exchange Market (FX)</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D355C61F-C8F1-4977-8E1F-F16C0D9EA88C}"/>
              </a:ext>
            </a:extLst>
          </p:cNvPr>
          <p:cNvSpPr>
            <a:spLocks noGrp="1"/>
          </p:cNvSpPr>
          <p:nvPr>
            <p:ph sz="half" idx="1"/>
          </p:nvPr>
        </p:nvSpPr>
        <p:spPr>
          <a:xfrm>
            <a:off x="1018727" y="1522320"/>
            <a:ext cx="5472000" cy="3600000"/>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Types of foreign exchange markets</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major types of foreign exchange markets include:</a:t>
            </a:r>
          </a:p>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Spot </a:t>
            </a:r>
            <a:r>
              <a:rPr lang="en-US" sz="2000" dirty="0">
                <a:latin typeface="Times New Roman" panose="02020603050405020304" pitchFamily="18" charset="0"/>
                <a:cs typeface="Times New Roman" panose="02020603050405020304" pitchFamily="18" charset="0"/>
              </a:rPr>
              <a:t>markets</a:t>
            </a:r>
          </a:p>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Forward </a:t>
            </a:r>
            <a:r>
              <a:rPr lang="en-US" sz="2000" dirty="0">
                <a:latin typeface="Times New Roman" panose="02020603050405020304" pitchFamily="18" charset="0"/>
                <a:cs typeface="Times New Roman" panose="02020603050405020304" pitchFamily="18" charset="0"/>
              </a:rPr>
              <a:t>markets</a:t>
            </a:r>
          </a:p>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Futures </a:t>
            </a:r>
            <a:r>
              <a:rPr lang="en-US" sz="2000" dirty="0">
                <a:latin typeface="Times New Roman" panose="02020603050405020304" pitchFamily="18" charset="0"/>
                <a:cs typeface="Times New Roman" panose="02020603050405020304" pitchFamily="18" charset="0"/>
              </a:rPr>
              <a:t>markets</a:t>
            </a:r>
          </a:p>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Options </a:t>
            </a:r>
            <a:r>
              <a:rPr lang="en-US" sz="2000" dirty="0">
                <a:latin typeface="Times New Roman" panose="02020603050405020304" pitchFamily="18" charset="0"/>
                <a:cs typeface="Times New Roman" panose="02020603050405020304" pitchFamily="18" charset="0"/>
              </a:rPr>
              <a:t>markets</a:t>
            </a:r>
          </a:p>
          <a:p>
            <a:pPr lvl="1">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Swaps </a:t>
            </a:r>
            <a:r>
              <a:rPr lang="en-US" sz="2000" dirty="0">
                <a:latin typeface="Times New Roman" panose="02020603050405020304" pitchFamily="18" charset="0"/>
                <a:cs typeface="Times New Roman" panose="02020603050405020304" pitchFamily="18" charset="0"/>
              </a:rPr>
              <a:t>markets (</a:t>
            </a:r>
            <a:r>
              <a:rPr lang="en-US" sz="2000" dirty="0" err="1">
                <a:latin typeface="Times New Roman" panose="02020603050405020304" pitchFamily="18" charset="0"/>
                <a:cs typeface="Times New Roman" panose="02020603050405020304" pitchFamily="18" charset="0"/>
              </a:rPr>
              <a:t>Amjad</a:t>
            </a:r>
            <a:r>
              <a:rPr lang="en-US" sz="2000" dirty="0">
                <a:latin typeface="Times New Roman" panose="02020603050405020304" pitchFamily="18" charset="0"/>
                <a:cs typeface="Times New Roman" panose="02020603050405020304" pitchFamily="18" charset="0"/>
              </a:rPr>
              <a:t>, 2020)</a:t>
            </a:r>
          </a:p>
          <a:p>
            <a:pPr marL="0" indent="0">
              <a:buNone/>
            </a:pPr>
            <a:endParaRPr lang="en-US"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3"/>
          </p:nvPr>
        </p:nvSpPr>
        <p:spPr/>
        <p:txBody>
          <a:bodyPr/>
          <a:lstStyle/>
          <a:p>
            <a:fld id="{19B51A1E-902D-48AF-9020-955120F399B6}" type="slidenum">
              <a:rPr lang="en-US" smtClean="0"/>
              <a:pPr/>
              <a:t>4</a:t>
            </a:fld>
            <a:endParaRPr lang="en-US" dirty="0"/>
          </a:p>
        </p:txBody>
      </p:sp>
      <p:sp>
        <p:nvSpPr>
          <p:cNvPr id="15" name="Freeform 5">
            <a:extLst>
              <a:ext uri="{FF2B5EF4-FFF2-40B4-BE49-F238E27FC236}">
                <a16:creationId xmlns:a16="http://schemas.microsoft.com/office/drawing/2014/main" xmlns="" id="{764DA446-807B-4C83-BB5A-59E3FABC93F3}"/>
              </a:ext>
              <a:ext uri="{C183D7F6-B498-43B3-948B-1728B52AA6E4}">
                <adec:decorative xmlns:adec="http://schemas.microsoft.com/office/drawing/2017/decorative" xmlns=""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xmlns="" id="{F28CDBF8-0191-43F9-98FE-B98B08813979}"/>
              </a:ext>
              <a:ext uri="{C183D7F6-B498-43B3-948B-1728B52AA6E4}">
                <adec:decorative xmlns:adec="http://schemas.microsoft.com/office/drawing/2017/decorative" xmlns="" val="1"/>
              </a:ext>
            </a:extLst>
          </p:cNvPr>
          <p:cNvSpPr>
            <a:spLocks noChangeAspect="1"/>
          </p:cNvSpPr>
          <p:nvPr/>
        </p:nvSpPr>
        <p:spPr bwMode="auto">
          <a:xfrm>
            <a:off x="7459030"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297466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46112" y="452718"/>
            <a:ext cx="9412288" cy="1244301"/>
          </a:xfrm>
        </p:spPr>
        <p:txBody>
          <a:bodyPr/>
          <a:lstStyle/>
          <a:p>
            <a:r>
              <a:rPr lang="en-US" sz="3200" dirty="0">
                <a:latin typeface="Times New Roman" panose="02020603050405020304" pitchFamily="18" charset="0"/>
                <a:cs typeface="Times New Roman" panose="02020603050405020304" pitchFamily="18" charset="0"/>
              </a:rPr>
              <a:t>Determinants of Exchange Rates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874712" y="1697019"/>
            <a:ext cx="5434013" cy="4195481"/>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sending or receiving of funds internationally, it is paramount to underscore what defines the exchange rates.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leading determinants of forex include: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Inflation rates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Interest rates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Balance of payments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Government debts</a:t>
            </a:r>
          </a:p>
          <a:p>
            <a:pPr marL="0" indent="0">
              <a:buNone/>
            </a:pPr>
            <a:endParaRPr lang="en-US"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a:lstStyle/>
          <a:p>
            <a:fld id="{19B51A1E-902D-48AF-9020-955120F399B6}" type="slidenum">
              <a:rPr lang="en-US" smtClean="0"/>
              <a:pPr/>
              <a:t>5</a:t>
            </a:fld>
            <a:endParaRPr lang="en-US" dirty="0"/>
          </a:p>
        </p:txBody>
      </p:sp>
      <p:pic>
        <p:nvPicPr>
          <p:cNvPr id="8" name="Picture Placeholder 7" descr="Divider slide image">
            <a:extLst>
              <a:ext uri="{FF2B5EF4-FFF2-40B4-BE49-F238E27FC236}">
                <a16:creationId xmlns:a16="http://schemas.microsoft.com/office/drawing/2014/main" xmlns="" id="{177FEC3E-B2FE-9045-8D49-89B1E3D20C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11" b="11"/>
          <a:stretch>
            <a:fillRect/>
          </a:stretch>
        </p:blipFill>
        <p:spPr>
          <a:xfrm>
            <a:off x="6537325" y="1239520"/>
            <a:ext cx="5654675" cy="5110480"/>
          </a:xfrm>
        </p:spPr>
      </p:pic>
      <p:sp>
        <p:nvSpPr>
          <p:cNvPr id="15" name="Freeform 5">
            <a:extLst>
              <a:ext uri="{FF2B5EF4-FFF2-40B4-BE49-F238E27FC236}">
                <a16:creationId xmlns:a16="http://schemas.microsoft.com/office/drawing/2014/main" xmlns="" id="{7746F873-A4ED-4E4C-BB89-CA0FBB9E9582}"/>
              </a:ext>
              <a:ext uri="{C183D7F6-B498-43B3-948B-1728B52AA6E4}">
                <adec:decorative xmlns:adec="http://schemas.microsoft.com/office/drawing/2017/decorative" xmlns=""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916746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46112" y="452718"/>
            <a:ext cx="9554528" cy="1030642"/>
          </a:xfrm>
        </p:spPr>
        <p:txBody>
          <a:bodyPr/>
          <a:lstStyle/>
          <a:p>
            <a:pPr algn="ctr"/>
            <a:r>
              <a:rPr lang="en-US" sz="3200" dirty="0" smtClean="0">
                <a:latin typeface="Times New Roman" panose="02020603050405020304" pitchFamily="18" charset="0"/>
                <a:cs typeface="Times New Roman" panose="02020603050405020304" pitchFamily="18" charset="0"/>
              </a:rPr>
              <a:t>Continuation of </a:t>
            </a:r>
            <a:r>
              <a:rPr lang="en-US" sz="3200" dirty="0">
                <a:latin typeface="Times New Roman" panose="02020603050405020304" pitchFamily="18" charset="0"/>
                <a:cs typeface="Times New Roman" panose="02020603050405020304" pitchFamily="18" charset="0"/>
              </a:rPr>
              <a:t>Determinants of Exchange Rates</a:t>
            </a: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646112" y="1582351"/>
            <a:ext cx="5500688" cy="3536416"/>
          </a:xfrm>
        </p:spPr>
        <p:txBody>
          <a:bodyPr/>
          <a:lstStyle/>
          <a:p>
            <a:pPr marL="0" lvl="0" indent="0">
              <a:buNone/>
            </a:pPr>
            <a:r>
              <a:rPr lang="en-US" dirty="0" smtClean="0">
                <a:latin typeface="Times New Roman" panose="02020603050405020304" pitchFamily="18" charset="0"/>
                <a:cs typeface="Times New Roman" panose="02020603050405020304" pitchFamily="18" charset="0"/>
              </a:rPr>
              <a:t>Other determinants of foreign exchange rates include:</a:t>
            </a: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Terms </a:t>
            </a:r>
            <a:r>
              <a:rPr lang="en-US" dirty="0">
                <a:latin typeface="Times New Roman" panose="02020603050405020304" pitchFamily="18" charset="0"/>
                <a:cs typeface="Times New Roman" panose="02020603050405020304" pitchFamily="18" charset="0"/>
              </a:rPr>
              <a:t>of trade</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Political stability and poor economic performance</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Recessions</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Speculations</a:t>
            </a:r>
          </a:p>
          <a:p>
            <a:pPr marL="0" indent="0">
              <a:buNone/>
            </a:pPr>
            <a:endParaRPr lang="en-US" sz="1800" dirty="0"/>
          </a:p>
        </p:txBody>
      </p:sp>
      <p:sp>
        <p:nvSpPr>
          <p:cNvPr id="5" name="Slide Number Placeholder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a:lstStyle/>
          <a:p>
            <a:fld id="{19B51A1E-902D-48AF-9020-955120F399B6}" type="slidenum">
              <a:rPr lang="en-US" smtClean="0"/>
              <a:pPr/>
              <a:t>6</a:t>
            </a:fld>
            <a:endParaRPr lang="en-US" dirty="0"/>
          </a:p>
        </p:txBody>
      </p:sp>
      <p:pic>
        <p:nvPicPr>
          <p:cNvPr id="8" name="Picture Placeholder 7" descr="Divider slide image">
            <a:extLst>
              <a:ext uri="{FF2B5EF4-FFF2-40B4-BE49-F238E27FC236}">
                <a16:creationId xmlns:a16="http://schemas.microsoft.com/office/drawing/2014/main" xmlns="" id="{177FEC3E-B2FE-9045-8D49-89B1E3D20C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11" b="11"/>
          <a:stretch>
            <a:fillRect/>
          </a:stretch>
        </p:blipFill>
        <p:spPr>
          <a:xfrm>
            <a:off x="6604000" y="1483360"/>
            <a:ext cx="4787864" cy="4765039"/>
          </a:xfrm>
        </p:spPr>
      </p:pic>
      <p:sp>
        <p:nvSpPr>
          <p:cNvPr id="18" name="Isosceles Triangle 17">
            <a:extLst>
              <a:ext uri="{FF2B5EF4-FFF2-40B4-BE49-F238E27FC236}">
                <a16:creationId xmlns:a16="http://schemas.microsoft.com/office/drawing/2014/main" xmlns="" id="{FAB4748B-F532-4C70-827A-5FEA8C084327}"/>
              </a:ext>
              <a:ext uri="{C183D7F6-B498-43B3-948B-1728B52AA6E4}">
                <adec:decorative xmlns:adec="http://schemas.microsoft.com/office/drawing/2017/decorative" xmlns=""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5">
            <a:extLst>
              <a:ext uri="{FF2B5EF4-FFF2-40B4-BE49-F238E27FC236}">
                <a16:creationId xmlns:a16="http://schemas.microsoft.com/office/drawing/2014/main" xmlns="" id="{7746F873-A4ED-4E4C-BB89-CA0FBB9E9582}"/>
              </a:ext>
              <a:ext uri="{C183D7F6-B498-43B3-948B-1728B52AA6E4}">
                <adec:decorative xmlns:adec="http://schemas.microsoft.com/office/drawing/2017/decorative" xmlns=""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5694281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0040" y="566397"/>
            <a:ext cx="9215071" cy="1400530"/>
          </a:xfrm>
        </p:spPr>
        <p:txBody>
          <a:bodyPr/>
          <a:lstStyle/>
          <a:p>
            <a:pPr algn="ctr"/>
            <a:r>
              <a:rPr lang="en-US" sz="3200" dirty="0">
                <a:latin typeface="Times New Roman" panose="02020603050405020304" pitchFamily="18" charset="0"/>
                <a:cs typeface="Times New Roman" panose="02020603050405020304" pitchFamily="18" charset="0"/>
              </a:rPr>
              <a:t>Risk of foreign exchange markets</a:t>
            </a: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588570" y="1966927"/>
            <a:ext cx="8946541" cy="4195481"/>
          </a:xfrm>
        </p:spPr>
        <p:txBody>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following are major risk factors in forex trade: </a:t>
            </a:r>
          </a:p>
          <a:p>
            <a:pPr lvl="1"/>
            <a:r>
              <a:rPr lang="en-US" dirty="0">
                <a:latin typeface="Times New Roman" panose="02020603050405020304" pitchFamily="18" charset="0"/>
                <a:cs typeface="Times New Roman" panose="02020603050405020304" pitchFamily="18" charset="0"/>
              </a:rPr>
              <a:t>Exchange rate risks</a:t>
            </a:r>
          </a:p>
          <a:p>
            <a:pPr lvl="1"/>
            <a:r>
              <a:rPr lang="en-US" dirty="0">
                <a:latin typeface="Times New Roman" panose="02020603050405020304" pitchFamily="18" charset="0"/>
                <a:cs typeface="Times New Roman" panose="02020603050405020304" pitchFamily="18" charset="0"/>
              </a:rPr>
              <a:t>Interest rate risk (Madura, 2020)</a:t>
            </a:r>
          </a:p>
          <a:p>
            <a:pPr lvl="1"/>
            <a:r>
              <a:rPr lang="en-US" dirty="0">
                <a:latin typeface="Times New Roman" panose="02020603050405020304" pitchFamily="18" charset="0"/>
                <a:cs typeface="Times New Roman" panose="02020603050405020304" pitchFamily="18" charset="0"/>
              </a:rPr>
              <a:t>Credit risks</a:t>
            </a:r>
          </a:p>
          <a:p>
            <a:pPr marL="0" indent="0">
              <a:buNone/>
            </a:pPr>
            <a:endParaRPr lang="en-US" sz="1800" dirty="0"/>
          </a:p>
        </p:txBody>
      </p:sp>
      <p:sp>
        <p:nvSpPr>
          <p:cNvPr id="5" name="Slide Number Placeholder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a:lstStyle/>
          <a:p>
            <a:fld id="{19B51A1E-902D-48AF-9020-955120F399B6}" type="slidenum">
              <a:rPr lang="en-US" smtClean="0"/>
              <a:pPr/>
              <a:t>7</a:t>
            </a:fld>
            <a:endParaRPr lang="en-US" dirty="0"/>
          </a:p>
        </p:txBody>
      </p:sp>
      <p:pic>
        <p:nvPicPr>
          <p:cNvPr id="8" name="Picture Placeholder 7" descr="Divider slide image">
            <a:extLst>
              <a:ext uri="{FF2B5EF4-FFF2-40B4-BE49-F238E27FC236}">
                <a16:creationId xmlns:a16="http://schemas.microsoft.com/office/drawing/2014/main" xmlns="" id="{177FEC3E-B2FE-9045-8D49-89B1E3D20C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11" b="11"/>
          <a:stretch>
            <a:fillRect/>
          </a:stretch>
        </p:blipFill>
        <p:spPr>
          <a:xfrm>
            <a:off x="7234238" y="1063416"/>
            <a:ext cx="4957762" cy="5794375"/>
          </a:xfrm>
        </p:spPr>
      </p:pic>
      <p:sp>
        <p:nvSpPr>
          <p:cNvPr id="18" name="Isosceles Triangle 17">
            <a:extLst>
              <a:ext uri="{FF2B5EF4-FFF2-40B4-BE49-F238E27FC236}">
                <a16:creationId xmlns:a16="http://schemas.microsoft.com/office/drawing/2014/main" xmlns="" id="{FAB4748B-F532-4C70-827A-5FEA8C084327}"/>
              </a:ext>
              <a:ext uri="{C183D7F6-B498-43B3-948B-1728B52AA6E4}">
                <adec:decorative xmlns:adec="http://schemas.microsoft.com/office/drawing/2017/decorative" xmlns=""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5">
            <a:extLst>
              <a:ext uri="{FF2B5EF4-FFF2-40B4-BE49-F238E27FC236}">
                <a16:creationId xmlns:a16="http://schemas.microsoft.com/office/drawing/2014/main" xmlns="" id="{7746F873-A4ED-4E4C-BB89-CA0FBB9E9582}"/>
              </a:ext>
              <a:ext uri="{C183D7F6-B498-43B3-948B-1728B52AA6E4}">
                <adec:decorative xmlns:adec="http://schemas.microsoft.com/office/drawing/2017/decorative" xmlns=""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754021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xmlns="" r:id="rId4"/>
              </a:ext>
            </a:extLst>
          </a:blip>
          <a:srcRect/>
          <a:stretch/>
        </p:blipFill>
        <p:spPr>
          <a:xfrm>
            <a:off x="4732971" y="2549990"/>
            <a:ext cx="6831623" cy="3600066"/>
          </a:xfrm>
        </p:spPr>
      </p:pic>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432000" y="432000"/>
            <a:ext cx="9159040" cy="1234240"/>
          </a:xfrm>
        </p:spPr>
        <p:txBody>
          <a:bodyPr/>
          <a:lstStyle/>
          <a:p>
            <a:pPr marL="0" marR="0" algn="ctr">
              <a:lnSpc>
                <a:spcPct val="107000"/>
              </a:lnSpc>
              <a:spcBef>
                <a:spcPts val="0"/>
              </a:spcBef>
              <a:spcAft>
                <a:spcPts val="800"/>
              </a:spcAft>
            </a:pPr>
            <a:r>
              <a:rPr lang="en-US" sz="3200" dirty="0" smtClean="0">
                <a:latin typeface="Times New Roman" panose="02020603050405020304" pitchFamily="18" charset="0"/>
                <a:ea typeface="Calibri" panose="020F0502020204030204" pitchFamily="34" charset="0"/>
                <a:cs typeface="Times New Roman" panose="02020603050405020304" pitchFamily="18" charset="0"/>
              </a:rPr>
              <a:t>Continuation of </a:t>
            </a:r>
            <a:r>
              <a:rPr lang="en-US" sz="3200" dirty="0" smtClean="0">
                <a:latin typeface="Times New Roman" panose="02020603050405020304" pitchFamily="18" charset="0"/>
                <a:cs typeface="Times New Roman" panose="02020603050405020304" pitchFamily="18" charset="0"/>
              </a:rPr>
              <a:t>r</a:t>
            </a:r>
            <a:r>
              <a:rPr lang="en-US" sz="3200" dirty="0" smtClean="0">
                <a:latin typeface="Times New Roman" panose="02020603050405020304" pitchFamily="18" charset="0"/>
                <a:cs typeface="Times New Roman" panose="02020603050405020304" pitchFamily="18" charset="0"/>
              </a:rPr>
              <a:t>isk </a:t>
            </a:r>
            <a:r>
              <a:rPr lang="en-US" sz="3200" dirty="0">
                <a:latin typeface="Times New Roman" panose="02020603050405020304" pitchFamily="18" charset="0"/>
                <a:cs typeface="Times New Roman" panose="02020603050405020304" pitchFamily="18" charset="0"/>
              </a:rPr>
              <a:t>of foreign exchange markets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D355C61F-C8F1-4977-8E1F-F16C0D9EA88C}"/>
              </a:ext>
            </a:extLst>
          </p:cNvPr>
          <p:cNvSpPr>
            <a:spLocks noGrp="1"/>
          </p:cNvSpPr>
          <p:nvPr>
            <p:ph sz="half" idx="1"/>
          </p:nvPr>
        </p:nvSpPr>
        <p:spPr>
          <a:xfrm>
            <a:off x="507238" y="1791322"/>
            <a:ext cx="5472000" cy="3600000"/>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Other risks of forex markets include:</a:t>
            </a:r>
          </a:p>
          <a:p>
            <a:pPr lvl="1"/>
            <a:r>
              <a:rPr lang="en-US" sz="2000" dirty="0">
                <a:latin typeface="Times New Roman" panose="02020603050405020304" pitchFamily="18" charset="0"/>
                <a:cs typeface="Times New Roman" panose="02020603050405020304" pitchFamily="18" charset="0"/>
              </a:rPr>
              <a:t>Country risk</a:t>
            </a:r>
          </a:p>
          <a:p>
            <a:pPr lvl="1"/>
            <a:r>
              <a:rPr lang="en-US" sz="2000" dirty="0">
                <a:latin typeface="Times New Roman" panose="02020603050405020304" pitchFamily="18" charset="0"/>
                <a:cs typeface="Times New Roman" panose="02020603050405020304" pitchFamily="18" charset="0"/>
              </a:rPr>
              <a:t>Liquidity risk</a:t>
            </a:r>
          </a:p>
          <a:p>
            <a:pPr lvl="1"/>
            <a:r>
              <a:rPr lang="en-US" sz="2000" dirty="0">
                <a:latin typeface="Times New Roman" panose="02020603050405020304" pitchFamily="18" charset="0"/>
                <a:cs typeface="Times New Roman" panose="02020603050405020304" pitchFamily="18" charset="0"/>
              </a:rPr>
              <a:t>Marginal risk (</a:t>
            </a:r>
            <a:r>
              <a:rPr lang="en-US" sz="2000" dirty="0" err="1">
                <a:latin typeface="Times New Roman" panose="02020603050405020304" pitchFamily="18" charset="0"/>
                <a:cs typeface="Times New Roman" panose="02020603050405020304" pitchFamily="18" charset="0"/>
              </a:rPr>
              <a:t>Domanski</a:t>
            </a:r>
            <a:r>
              <a:rPr lang="en-US" sz="2000" dirty="0">
                <a:latin typeface="Times New Roman" panose="02020603050405020304" pitchFamily="18" charset="0"/>
                <a:cs typeface="Times New Roman" panose="02020603050405020304" pitchFamily="18" charset="0"/>
              </a:rPr>
              <a:t> et al., 2016)</a:t>
            </a:r>
          </a:p>
          <a:p>
            <a:pPr marL="0" indent="0">
              <a:buNone/>
            </a:pPr>
            <a:endParaRPr lang="en-US"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3"/>
          </p:nvPr>
        </p:nvSpPr>
        <p:spPr/>
        <p:txBody>
          <a:bodyPr/>
          <a:lstStyle/>
          <a:p>
            <a:fld id="{19B51A1E-902D-48AF-9020-955120F399B6}" type="slidenum">
              <a:rPr lang="en-US" smtClean="0"/>
              <a:pPr/>
              <a:t>8</a:t>
            </a:fld>
            <a:endParaRPr lang="en-US" dirty="0"/>
          </a:p>
        </p:txBody>
      </p:sp>
      <p:sp>
        <p:nvSpPr>
          <p:cNvPr id="15" name="Freeform 5">
            <a:extLst>
              <a:ext uri="{FF2B5EF4-FFF2-40B4-BE49-F238E27FC236}">
                <a16:creationId xmlns:a16="http://schemas.microsoft.com/office/drawing/2014/main" xmlns="" id="{764DA446-807B-4C83-BB5A-59E3FABC93F3}"/>
              </a:ext>
              <a:ext uri="{C183D7F6-B498-43B3-948B-1728B52AA6E4}">
                <adec:decorative xmlns:adec="http://schemas.microsoft.com/office/drawing/2017/decorative" xmlns=""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xmlns="" id="{F28CDBF8-0191-43F9-98FE-B98B08813979}"/>
              </a:ext>
              <a:ext uri="{C183D7F6-B498-43B3-948B-1728B52AA6E4}">
                <adec:decorative xmlns:adec="http://schemas.microsoft.com/office/drawing/2017/decorative" xmlns="" val="1"/>
              </a:ext>
            </a:extLst>
          </p:cNvPr>
          <p:cNvSpPr>
            <a:spLocks noChangeAspect="1"/>
          </p:cNvSpPr>
          <p:nvPr/>
        </p:nvSpPr>
        <p:spPr bwMode="auto">
          <a:xfrm>
            <a:off x="7225505"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446644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xmlns="" r:id="rId4"/>
              </a:ext>
            </a:extLst>
          </a:blip>
          <a:srcRect/>
          <a:stretch/>
        </p:blipFill>
        <p:spPr>
          <a:xfrm>
            <a:off x="5561212" y="2442545"/>
            <a:ext cx="6003382" cy="3378498"/>
          </a:xfrm>
        </p:spPr>
      </p:pic>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432000" y="432000"/>
            <a:ext cx="7897378" cy="1449178"/>
          </a:xfrm>
        </p:spPr>
        <p:txBody>
          <a:bodyPr/>
          <a:lstStyle/>
          <a:p>
            <a:pPr marL="0" marR="0" algn="ctr">
              <a:lnSpc>
                <a:spcPct val="107000"/>
              </a:lnSpc>
              <a:spcBef>
                <a:spcPts val="0"/>
              </a:spcBef>
              <a:spcAft>
                <a:spcPts val="800"/>
              </a:spcAft>
            </a:pPr>
            <a:r>
              <a:rPr lang="en-US" sz="3200" dirty="0">
                <a:latin typeface="Times New Roman" panose="02020603050405020304" pitchFamily="18" charset="0"/>
                <a:ea typeface="Calibri" panose="020F0502020204030204" pitchFamily="34" charset="0"/>
                <a:cs typeface="Times New Roman" panose="02020603050405020304" pitchFamily="18" charset="0"/>
              </a:rPr>
              <a:t>Continuation of </a:t>
            </a:r>
            <a:r>
              <a:rPr lang="en-US" sz="3200" dirty="0">
                <a:latin typeface="Times New Roman" panose="02020603050405020304" pitchFamily="18" charset="0"/>
                <a:cs typeface="Times New Roman" panose="02020603050405020304" pitchFamily="18" charset="0"/>
              </a:rPr>
              <a:t>risk of foreign exchange markets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D355C61F-C8F1-4977-8E1F-F16C0D9EA88C}"/>
              </a:ext>
            </a:extLst>
          </p:cNvPr>
          <p:cNvSpPr>
            <a:spLocks noGrp="1"/>
          </p:cNvSpPr>
          <p:nvPr>
            <p:ph sz="half" idx="1"/>
          </p:nvPr>
        </p:nvSpPr>
        <p:spPr>
          <a:xfrm>
            <a:off x="432000" y="1881178"/>
            <a:ext cx="5472000" cy="4274822"/>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Other risks of Forex include: </a:t>
            </a:r>
          </a:p>
          <a:p>
            <a:pPr lvl="1"/>
            <a:r>
              <a:rPr lang="en-US" sz="2000" dirty="0">
                <a:latin typeface="Times New Roman" panose="02020603050405020304" pitchFamily="18" charset="0"/>
                <a:cs typeface="Times New Roman" panose="02020603050405020304" pitchFamily="18" charset="0"/>
              </a:rPr>
              <a:t>Transactional risk (</a:t>
            </a:r>
            <a:r>
              <a:rPr lang="en-US" sz="2000" dirty="0" err="1">
                <a:latin typeface="Times New Roman" panose="02020603050405020304" pitchFamily="18" charset="0"/>
                <a:cs typeface="Times New Roman" panose="02020603050405020304" pitchFamily="18" charset="0"/>
              </a:rPr>
              <a:t>Domanski</a:t>
            </a:r>
            <a:r>
              <a:rPr lang="en-US" sz="2000" dirty="0">
                <a:latin typeface="Times New Roman" panose="02020603050405020304" pitchFamily="18" charset="0"/>
                <a:cs typeface="Times New Roman" panose="02020603050405020304" pitchFamily="18" charset="0"/>
              </a:rPr>
              <a:t> et al., 2016)</a:t>
            </a:r>
          </a:p>
          <a:p>
            <a:pPr lvl="1"/>
            <a:r>
              <a:rPr lang="en-US" sz="2000" dirty="0">
                <a:latin typeface="Times New Roman" panose="02020603050405020304" pitchFamily="18" charset="0"/>
                <a:cs typeface="Times New Roman" panose="02020603050405020304" pitchFamily="18" charset="0"/>
              </a:rPr>
              <a:t>Risk of ruin</a:t>
            </a:r>
          </a:p>
        </p:txBody>
      </p:sp>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3"/>
          </p:nvPr>
        </p:nvSpPr>
        <p:spPr/>
        <p:txBody>
          <a:bodyPr/>
          <a:lstStyle/>
          <a:p>
            <a:fld id="{19B51A1E-902D-48AF-9020-955120F399B6}" type="slidenum">
              <a:rPr lang="en-US" smtClean="0"/>
              <a:pPr/>
              <a:t>9</a:t>
            </a:fld>
            <a:endParaRPr lang="en-US" dirty="0"/>
          </a:p>
        </p:txBody>
      </p:sp>
      <p:sp>
        <p:nvSpPr>
          <p:cNvPr id="15" name="Freeform 5">
            <a:extLst>
              <a:ext uri="{FF2B5EF4-FFF2-40B4-BE49-F238E27FC236}">
                <a16:creationId xmlns:a16="http://schemas.microsoft.com/office/drawing/2014/main" xmlns="" id="{764DA446-807B-4C83-BB5A-59E3FABC93F3}"/>
              </a:ext>
              <a:ext uri="{C183D7F6-B498-43B3-948B-1728B52AA6E4}">
                <adec:decorative xmlns:adec="http://schemas.microsoft.com/office/drawing/2017/decorative" xmlns=""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xmlns="" id="{F28CDBF8-0191-43F9-98FE-B98B08813979}"/>
              </a:ext>
              <a:ext uri="{C183D7F6-B498-43B3-948B-1728B52AA6E4}">
                <adec:decorative xmlns:adec="http://schemas.microsoft.com/office/drawing/2017/decorative" xmlns="" val="1"/>
              </a:ext>
            </a:extLst>
          </p:cNvPr>
          <p:cNvSpPr>
            <a:spLocks noChangeAspect="1"/>
          </p:cNvSpPr>
          <p:nvPr/>
        </p:nvSpPr>
        <p:spPr bwMode="auto">
          <a:xfrm>
            <a:off x="7459030"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477156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The use of Derivatives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1103312" y="2052918"/>
            <a:ext cx="5205413" cy="4195481"/>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most common uses of derivatives include: </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Foreign exchange risk (Kane, 2018)</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Hedging interest rate risk</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Community or product input hedge</a:t>
            </a:r>
            <a:endParaRPr lang="en-US" sz="20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F6964141-6F81-4947-A236-746D94ED3F6F}"/>
              </a:ext>
            </a:extLst>
          </p:cNvPr>
          <p:cNvSpPr>
            <a:spLocks noGrp="1"/>
          </p:cNvSpPr>
          <p:nvPr>
            <p:ph type="sldNum" sz="quarter" idx="12"/>
          </p:nvPr>
        </p:nvSpPr>
        <p:spPr/>
        <p:txBody>
          <a:bodyPr/>
          <a:lstStyle/>
          <a:p>
            <a:fld id="{19B51A1E-902D-48AF-9020-955120F399B6}" type="slidenum">
              <a:rPr lang="en-US" smtClean="0"/>
              <a:pPr/>
              <a:t>10</a:t>
            </a:fld>
            <a:endParaRPr lang="en-US" dirty="0"/>
          </a:p>
        </p:txBody>
      </p:sp>
      <p:pic>
        <p:nvPicPr>
          <p:cNvPr id="13" name="Picture Placeholder 12" descr="Picture placeholder">
            <a:extLst>
              <a:ext uri="{FF2B5EF4-FFF2-40B4-BE49-F238E27FC236}">
                <a16:creationId xmlns:a16="http://schemas.microsoft.com/office/drawing/2014/main" xmlns="" id="{588C9C3E-7C4B-EA46-9848-A17249AC33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40" r="40"/>
          <a:stretch>
            <a:fillRect/>
          </a:stretch>
        </p:blipFill>
        <p:spPr>
          <a:xfrm>
            <a:off x="6308725" y="1341438"/>
            <a:ext cx="5883275" cy="5373687"/>
          </a:xfrm>
        </p:spPr>
      </p:pic>
      <p:sp>
        <p:nvSpPr>
          <p:cNvPr id="15" name="Freeform 5">
            <a:extLst>
              <a:ext uri="{FF2B5EF4-FFF2-40B4-BE49-F238E27FC236}">
                <a16:creationId xmlns:a16="http://schemas.microsoft.com/office/drawing/2014/main" xmlns="" id="{10117390-DCFE-4FAE-B3FD-DAECFE779A27}"/>
              </a:ext>
              <a:ext uri="{C183D7F6-B498-43B3-948B-1728B52AA6E4}">
                <adec:decorative xmlns:adec="http://schemas.microsoft.com/office/drawing/2017/decorative" xmlns=""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1176954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xmlns="" r:id="rId4"/>
              </a:ext>
            </a:extLst>
          </a:blip>
          <a:srcRect/>
          <a:stretch/>
        </p:blipFill>
        <p:spPr>
          <a:xfrm>
            <a:off x="4732971" y="2549990"/>
            <a:ext cx="6831623" cy="3600066"/>
          </a:xfrm>
        </p:spPr>
      </p:pic>
      <p:sp>
        <p:nvSpPr>
          <p:cNvPr id="2" name="Title 1">
            <a:extLst>
              <a:ext uri="{FF2B5EF4-FFF2-40B4-BE49-F238E27FC236}">
                <a16:creationId xmlns:a16="http://schemas.microsoft.com/office/drawing/2014/main" xmlns="" id="{3560F281-4FF6-4617-A809-AC9C15ECF18A}"/>
              </a:ext>
            </a:extLst>
          </p:cNvPr>
          <p:cNvSpPr>
            <a:spLocks noGrp="1"/>
          </p:cNvSpPr>
          <p:nvPr>
            <p:ph type="title"/>
          </p:nvPr>
        </p:nvSpPr>
        <p:spPr>
          <a:xfrm>
            <a:off x="432000" y="432000"/>
            <a:ext cx="9920540" cy="1449178"/>
          </a:xfrm>
        </p:spPr>
        <p:txBody>
          <a:bodyPr/>
          <a:lstStyle/>
          <a:p>
            <a:pPr algn="ctr">
              <a:lnSpc>
                <a:spcPct val="107000"/>
              </a:lnSpc>
              <a:spcBef>
                <a:spcPts val="0"/>
              </a:spcBef>
              <a:spcAft>
                <a:spcPts val="800"/>
              </a:spcAft>
            </a:pPr>
            <a:r>
              <a:rPr lang="en-US" sz="3200" dirty="0">
                <a:latin typeface="Times New Roman" panose="02020603050405020304" pitchFamily="18" charset="0"/>
                <a:cs typeface="Times New Roman" panose="02020603050405020304" pitchFamily="18" charset="0"/>
              </a:rPr>
              <a:t>The global cost of capital for the multinational firms (MNCs)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xmlns="" id="{D355C61F-C8F1-4977-8E1F-F16C0D9EA88C}"/>
              </a:ext>
            </a:extLst>
          </p:cNvPr>
          <p:cNvSpPr>
            <a:spLocks noGrp="1"/>
          </p:cNvSpPr>
          <p:nvPr>
            <p:ph sz="half" idx="1"/>
          </p:nvPr>
        </p:nvSpPr>
        <p:spPr>
          <a:xfrm>
            <a:off x="725364" y="1881178"/>
            <a:ext cx="5472000" cy="3600000"/>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cost of capital for multinational firms tends to differ with that of domestic firms due to:</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Larger firm size </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Availability of  international Capital Markets </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Global diversifications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Disclosure to exchange rate risks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Disclosure to country risk</a:t>
            </a:r>
          </a:p>
          <a:p>
            <a:pPr marL="0" indent="0">
              <a:buNone/>
            </a:pPr>
            <a:endParaRPr lang="en-US"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3"/>
          </p:nvPr>
        </p:nvSpPr>
        <p:spPr/>
        <p:txBody>
          <a:bodyPr/>
          <a:lstStyle/>
          <a:p>
            <a:fld id="{19B51A1E-902D-48AF-9020-955120F399B6}" type="slidenum">
              <a:rPr lang="en-US" smtClean="0"/>
              <a:pPr/>
              <a:t>11</a:t>
            </a:fld>
            <a:endParaRPr lang="en-US" dirty="0"/>
          </a:p>
        </p:txBody>
      </p:sp>
      <p:sp>
        <p:nvSpPr>
          <p:cNvPr id="15" name="Freeform 5">
            <a:extLst>
              <a:ext uri="{FF2B5EF4-FFF2-40B4-BE49-F238E27FC236}">
                <a16:creationId xmlns:a16="http://schemas.microsoft.com/office/drawing/2014/main" xmlns="" id="{764DA446-807B-4C83-BB5A-59E3FABC93F3}"/>
              </a:ext>
              <a:ext uri="{C183D7F6-B498-43B3-948B-1728B52AA6E4}">
                <adec:decorative xmlns:adec="http://schemas.microsoft.com/office/drawing/2017/decorative" xmlns=""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xmlns="" id="{F28CDBF8-0191-43F9-98FE-B98B08813979}"/>
              </a:ext>
              <a:ext uri="{C183D7F6-B498-43B3-948B-1728B52AA6E4}">
                <adec:decorative xmlns:adec="http://schemas.microsoft.com/office/drawing/2017/decorative" xmlns="" val="1"/>
              </a:ext>
            </a:extLst>
          </p:cNvPr>
          <p:cNvSpPr>
            <a:spLocks noChangeAspect="1"/>
          </p:cNvSpPr>
          <p:nvPr/>
        </p:nvSpPr>
        <p:spPr bwMode="auto">
          <a:xfrm>
            <a:off x="7225505"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5998082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45130" y="363151"/>
            <a:ext cx="9404723" cy="1076422"/>
          </a:xfrm>
        </p:spPr>
        <p:txBody>
          <a:bodyPr/>
          <a:lstStyle/>
          <a:p>
            <a:r>
              <a:rPr lang="en-US" sz="3200" dirty="0">
                <a:latin typeface="Times New Roman" panose="02020603050405020304" pitchFamily="18" charset="0"/>
                <a:cs typeface="Times New Roman" panose="02020603050405020304" pitchFamily="18" charset="0"/>
              </a:rPr>
              <a:t>The global cost of capital for multinational firms</a:t>
            </a:r>
            <a:r>
              <a:rPr lang="en-US" dirty="0"/>
              <a:t/>
            </a:r>
            <a:br>
              <a:rPr lang="en-US" dirty="0"/>
            </a:br>
            <a:endParaRPr lang="en-US" dirty="0"/>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global cost of multinationals is assessed via the Capital Asset Pricing Model (CAPM)</a:t>
            </a:r>
          </a:p>
          <a:p>
            <a:r>
              <a:rPr lang="en-US" dirty="0">
                <a:latin typeface="Times New Roman" panose="02020603050405020304" pitchFamily="18" charset="0"/>
                <a:cs typeface="Times New Roman" panose="02020603050405020304" pitchFamily="18" charset="0"/>
              </a:rPr>
              <a:t>The CAPM holds that; </a:t>
            </a:r>
            <a:r>
              <a:rPr lang="en-US" i="1" dirty="0" err="1">
                <a:latin typeface="Times New Roman" panose="02020603050405020304" pitchFamily="18" charset="0"/>
                <a:cs typeface="Times New Roman" panose="02020603050405020304" pitchFamily="18" charset="0"/>
              </a:rPr>
              <a:t>ke</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Rf</a:t>
            </a:r>
            <a:r>
              <a:rPr lang="en-US" dirty="0">
                <a:latin typeface="Times New Roman" panose="02020603050405020304" pitchFamily="18" charset="0"/>
                <a:cs typeface="Times New Roman" panose="02020603050405020304" pitchFamily="18" charset="0"/>
              </a:rPr>
              <a:t> + B(</a:t>
            </a:r>
            <a:r>
              <a:rPr lang="en-US" dirty="0" err="1">
                <a:latin typeface="Times New Roman" panose="02020603050405020304" pitchFamily="18" charset="0"/>
                <a:cs typeface="Times New Roman" panose="02020603050405020304" pitchFamily="18" charset="0"/>
              </a:rPr>
              <a:t>Rm</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Rf</a:t>
            </a:r>
            <a:r>
              <a:rPr lang="en-US"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F6964141-6F81-4947-A236-746D94ED3F6F}"/>
              </a:ext>
            </a:extLst>
          </p:cNvPr>
          <p:cNvSpPr>
            <a:spLocks noGrp="1"/>
          </p:cNvSpPr>
          <p:nvPr>
            <p:ph type="sldNum" sz="quarter" idx="12"/>
          </p:nvPr>
        </p:nvSpPr>
        <p:spPr/>
        <p:txBody>
          <a:bodyPr/>
          <a:lstStyle/>
          <a:p>
            <a:fld id="{19B51A1E-902D-48AF-9020-955120F399B6}" type="slidenum">
              <a:rPr lang="en-US" smtClean="0"/>
              <a:pPr/>
              <a:t>12</a:t>
            </a:fld>
            <a:endParaRPr lang="en-US" dirty="0"/>
          </a:p>
        </p:txBody>
      </p:sp>
      <p:pic>
        <p:nvPicPr>
          <p:cNvPr id="13" name="Picture Placeholder 12" descr="Picture placeholder">
            <a:extLst>
              <a:ext uri="{FF2B5EF4-FFF2-40B4-BE49-F238E27FC236}">
                <a16:creationId xmlns:a16="http://schemas.microsoft.com/office/drawing/2014/main" xmlns="" id="{588C9C3E-7C4B-EA46-9848-A17249AC33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40" r="40"/>
          <a:stretch>
            <a:fillRect/>
          </a:stretch>
        </p:blipFill>
        <p:spPr>
          <a:xfrm>
            <a:off x="345440" y="3662680"/>
            <a:ext cx="11449685" cy="3195320"/>
          </a:xfrm>
        </p:spPr>
      </p:pic>
      <p:sp>
        <p:nvSpPr>
          <p:cNvPr id="15" name="Freeform 5">
            <a:extLst>
              <a:ext uri="{FF2B5EF4-FFF2-40B4-BE49-F238E27FC236}">
                <a16:creationId xmlns:a16="http://schemas.microsoft.com/office/drawing/2014/main" xmlns="" id="{10117390-DCFE-4FAE-B3FD-DAECFE779A27}"/>
              </a:ext>
              <a:ext uri="{C183D7F6-B498-43B3-948B-1728B52AA6E4}">
                <adec:decorative xmlns:adec="http://schemas.microsoft.com/office/drawing/2017/decorative" xmlns=""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212922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00B3D2B-613A-41BE-987D-E6A1324B456D}"/>
              </a:ext>
            </a:extLst>
          </p:cNvPr>
          <p:cNvSpPr>
            <a:spLocks noGrp="1"/>
          </p:cNvSpPr>
          <p:nvPr>
            <p:ph type="title"/>
          </p:nvPr>
        </p:nvSpPr>
        <p:spPr>
          <a:xfrm>
            <a:off x="646111" y="452718"/>
            <a:ext cx="9404723" cy="807122"/>
          </a:xfrm>
        </p:spPr>
        <p:txBody>
          <a:bodyPr/>
          <a:lstStyle/>
          <a:p>
            <a:pPr algn="ctr"/>
            <a:r>
              <a:rPr lang="en-US" sz="3200" dirty="0">
                <a:latin typeface="Times New Roman" panose="02020603050405020304" pitchFamily="18" charset="0"/>
                <a:cs typeface="Times New Roman" panose="02020603050405020304" pitchFamily="18" charset="0"/>
              </a:rPr>
              <a:t>Multinational Project Investments</a:t>
            </a:r>
            <a:endParaRPr lang="en-US" sz="3200" dirty="0">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1104293" y="1564939"/>
            <a:ext cx="8946541" cy="4195481"/>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Multinational project investments are sanctioned into four categories: </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Commercial loans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Official flows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Foreign direct investments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Foreign portfolio investments</a:t>
            </a:r>
          </a:p>
          <a:p>
            <a:endParaRPr lang="en-US"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F6964141-6F81-4947-A236-746D94ED3F6F}"/>
              </a:ext>
            </a:extLst>
          </p:cNvPr>
          <p:cNvSpPr>
            <a:spLocks noGrp="1"/>
          </p:cNvSpPr>
          <p:nvPr>
            <p:ph type="sldNum" sz="quarter" idx="12"/>
          </p:nvPr>
        </p:nvSpPr>
        <p:spPr/>
        <p:txBody>
          <a:bodyPr/>
          <a:lstStyle/>
          <a:p>
            <a:fld id="{19B51A1E-902D-48AF-9020-955120F399B6}" type="slidenum">
              <a:rPr lang="en-US" smtClean="0"/>
              <a:pPr/>
              <a:t>13</a:t>
            </a:fld>
            <a:endParaRPr lang="en-US" dirty="0"/>
          </a:p>
        </p:txBody>
      </p:sp>
      <p:pic>
        <p:nvPicPr>
          <p:cNvPr id="13" name="Picture Placeholder 12" descr="Picture placeholder">
            <a:extLst>
              <a:ext uri="{FF2B5EF4-FFF2-40B4-BE49-F238E27FC236}">
                <a16:creationId xmlns:a16="http://schemas.microsoft.com/office/drawing/2014/main" xmlns="" id="{588C9C3E-7C4B-EA46-9848-A17249AC33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40" r="40"/>
          <a:stretch>
            <a:fillRect/>
          </a:stretch>
        </p:blipFill>
        <p:spPr>
          <a:xfrm>
            <a:off x="6725920" y="1259840"/>
            <a:ext cx="5069205" cy="5598160"/>
          </a:xfrm>
        </p:spPr>
      </p:pic>
      <p:sp>
        <p:nvSpPr>
          <p:cNvPr id="15" name="Freeform 5">
            <a:extLst>
              <a:ext uri="{FF2B5EF4-FFF2-40B4-BE49-F238E27FC236}">
                <a16:creationId xmlns:a16="http://schemas.microsoft.com/office/drawing/2014/main" xmlns="" id="{10117390-DCFE-4FAE-B3FD-DAECFE779A27}"/>
              </a:ext>
              <a:ext uri="{C183D7F6-B498-43B3-948B-1728B52AA6E4}">
                <adec:decorative xmlns:adec="http://schemas.microsoft.com/office/drawing/2017/decorative" xmlns=""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9637251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00B3D2B-613A-41BE-987D-E6A1324B456D}"/>
              </a:ext>
            </a:extLst>
          </p:cNvPr>
          <p:cNvSpPr>
            <a:spLocks noGrp="1"/>
          </p:cNvSpPr>
          <p:nvPr>
            <p:ph type="title"/>
          </p:nvPr>
        </p:nvSpPr>
        <p:spPr>
          <a:xfrm>
            <a:off x="646111" y="452718"/>
            <a:ext cx="9404723" cy="990599"/>
          </a:xfrm>
        </p:spPr>
        <p:txBody>
          <a:bodyPr/>
          <a:lstStyle/>
          <a:p>
            <a:pPr algn="ctr"/>
            <a:r>
              <a:rPr lang="en-US" sz="3200" dirty="0">
                <a:latin typeface="Times New Roman" panose="02020603050405020304" pitchFamily="18" charset="0"/>
                <a:cs typeface="Times New Roman" panose="02020603050405020304" pitchFamily="18" charset="0"/>
              </a:rPr>
              <a:t>Multinational Capital Budgeting</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772945D-CA91-4CFE-8EB7-941C7618C994}"/>
              </a:ext>
            </a:extLst>
          </p:cNvPr>
          <p:cNvSpPr>
            <a:spLocks noGrp="1"/>
          </p:cNvSpPr>
          <p:nvPr>
            <p:ph idx="1"/>
          </p:nvPr>
        </p:nvSpPr>
        <p:spPr>
          <a:xfrm>
            <a:off x="1104293" y="1499790"/>
            <a:ext cx="8946541" cy="4195481"/>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Inputs for multinational capital budgeting</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Initial investment </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Price and consumer demand</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Salvage values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Cost (</a:t>
            </a:r>
            <a:r>
              <a:rPr lang="en-US" dirty="0" err="1">
                <a:latin typeface="Times New Roman" panose="02020603050405020304" pitchFamily="18" charset="0"/>
                <a:cs typeface="Times New Roman" panose="02020603050405020304" pitchFamily="18" charset="0"/>
              </a:rPr>
              <a:t>Cavallino</a:t>
            </a:r>
            <a:r>
              <a:rPr lang="en-US" dirty="0">
                <a:latin typeface="Times New Roman" panose="02020603050405020304" pitchFamily="18" charset="0"/>
                <a:cs typeface="Times New Roman" panose="02020603050405020304" pitchFamily="18" charset="0"/>
              </a:rPr>
              <a:t>, 2019)</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Remitted funds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Exchange rates (</a:t>
            </a:r>
            <a:r>
              <a:rPr lang="en-US" dirty="0" err="1">
                <a:latin typeface="Times New Roman" panose="02020603050405020304" pitchFamily="18" charset="0"/>
                <a:cs typeface="Times New Roman" panose="02020603050405020304" pitchFamily="18" charset="0"/>
              </a:rPr>
              <a:t>Hakkio</a:t>
            </a:r>
            <a:r>
              <a:rPr lang="en-US" dirty="0">
                <a:latin typeface="Times New Roman" panose="02020603050405020304" pitchFamily="18" charset="0"/>
                <a:cs typeface="Times New Roman" panose="02020603050405020304" pitchFamily="18" charset="0"/>
              </a:rPr>
              <a:t>, 2017)</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Tax laws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 required rate of return</a:t>
            </a:r>
          </a:p>
          <a:p>
            <a:endParaRPr lang="en-US"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a:lstStyle/>
          <a:p>
            <a:fld id="{19B51A1E-902D-48AF-9020-955120F399B6}" type="slidenum">
              <a:rPr lang="en-US" smtClean="0"/>
              <a:pPr/>
              <a:t>14</a:t>
            </a:fld>
            <a:endParaRPr lang="en-US" dirty="0"/>
          </a:p>
        </p:txBody>
      </p:sp>
      <p:pic>
        <p:nvPicPr>
          <p:cNvPr id="8" name="Picture Placeholder 7" descr="Divider slide image">
            <a:extLst>
              <a:ext uri="{FF2B5EF4-FFF2-40B4-BE49-F238E27FC236}">
                <a16:creationId xmlns:a16="http://schemas.microsoft.com/office/drawing/2014/main" xmlns="" id="{177FEC3E-B2FE-9045-8D49-89B1E3D20CB1}"/>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11" b="11"/>
          <a:stretch>
            <a:fillRect/>
          </a:stretch>
        </p:blipFill>
        <p:spPr>
          <a:xfrm>
            <a:off x="6319520" y="1443316"/>
            <a:ext cx="5984958" cy="5414683"/>
          </a:xfrm>
        </p:spPr>
      </p:pic>
      <p:sp>
        <p:nvSpPr>
          <p:cNvPr id="24" name="TextBox 23">
            <a:extLst>
              <a:ext uri="{FF2B5EF4-FFF2-40B4-BE49-F238E27FC236}">
                <a16:creationId xmlns:a16="http://schemas.microsoft.com/office/drawing/2014/main" xmlns="" id="{993B1474-02E3-4509-B5C5-84427653BA68}"/>
              </a:ext>
              <a:ext uri="{C183D7F6-B498-43B3-948B-1728B52AA6E4}">
                <adec:decorative xmlns:adec="http://schemas.microsoft.com/office/drawing/2017/decorative" xmlns=""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xmlns="" id="{FAB4748B-F532-4C70-827A-5FEA8C084327}"/>
              </a:ext>
              <a:ext uri="{C183D7F6-B498-43B3-948B-1728B52AA6E4}">
                <adec:decorative xmlns:adec="http://schemas.microsoft.com/office/drawing/2017/decorative" xmlns=""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5">
            <a:extLst>
              <a:ext uri="{FF2B5EF4-FFF2-40B4-BE49-F238E27FC236}">
                <a16:creationId xmlns:a16="http://schemas.microsoft.com/office/drawing/2014/main" xmlns="" id="{7746F873-A4ED-4E4C-BB89-CA0FBB9E9582}"/>
              </a:ext>
              <a:ext uri="{C183D7F6-B498-43B3-948B-1728B52AA6E4}">
                <adec:decorative xmlns:adec="http://schemas.microsoft.com/office/drawing/2017/decorative" xmlns=""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345909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p:txBody>
          <a:bodyPr/>
          <a:lstStyle/>
          <a:p>
            <a:fld id="{19B51A1E-902D-48AF-9020-955120F399B6}" type="slidenum">
              <a:rPr lang="en-US" noProof="0" smtClean="0"/>
              <a:pPr/>
              <a:t>15</a:t>
            </a:fld>
            <a:endParaRPr lang="en-US" noProof="0" dirty="0"/>
          </a:p>
        </p:txBody>
      </p:sp>
      <p:sp>
        <p:nvSpPr>
          <p:cNvPr id="3" name="Title 2"/>
          <p:cNvSpPr>
            <a:spLocks noGrp="1"/>
          </p:cNvSpPr>
          <p:nvPr>
            <p:ph type="title"/>
          </p:nvPr>
        </p:nvSpPr>
        <p:spPr>
          <a:xfrm>
            <a:off x="722191" y="503951"/>
            <a:ext cx="9404723" cy="928609"/>
          </a:xfrm>
        </p:spPr>
        <p:txBody>
          <a:bodyPr/>
          <a:lstStyle/>
          <a:p>
            <a:pPr algn="ctr"/>
            <a:r>
              <a:rPr lang="en-US" sz="3200" dirty="0" smtClean="0">
                <a:latin typeface="Times New Roman" panose="02020603050405020304" pitchFamily="18" charset="0"/>
                <a:cs typeface="Times New Roman" panose="02020603050405020304" pitchFamily="18" charset="0"/>
              </a:rPr>
              <a:t>Continuation of Multinational </a:t>
            </a:r>
            <a:r>
              <a:rPr lang="en-US" sz="3200" dirty="0">
                <a:latin typeface="Times New Roman" panose="02020603050405020304" pitchFamily="18" charset="0"/>
                <a:cs typeface="Times New Roman" panose="02020603050405020304" pitchFamily="18" charset="0"/>
              </a:rPr>
              <a:t>Capital Budgeting</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quarter" idx="14"/>
          </p:nvPr>
        </p:nvSpPr>
        <p:spPr>
          <a:xfrm>
            <a:off x="1245140" y="1712068"/>
            <a:ext cx="8881774" cy="3599497"/>
          </a:xfrm>
        </p:spPr>
        <p:txBody>
          <a:bodyPr>
            <a:noAutofit/>
          </a:bodyPr>
          <a:lstStyle/>
          <a:p>
            <a:pPr algn="l"/>
            <a:r>
              <a:rPr lang="en-US" sz="2400" dirty="0">
                <a:latin typeface="Times New Roman" panose="02020603050405020304" pitchFamily="18" charset="0"/>
                <a:cs typeface="Times New Roman" panose="02020603050405020304" pitchFamily="18" charset="0"/>
              </a:rPr>
              <a:t>Basic steps for multinational capital budgeting: </a:t>
            </a:r>
          </a:p>
          <a:p>
            <a:pPr marL="342900" indent="-342900" algn="l">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core steps for multinational capital budgeting include: </a:t>
            </a:r>
          </a:p>
          <a:p>
            <a:pPr marL="342900" lvl="0" indent="-342900" algn="l">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Define the amount of capital to be invested</a:t>
            </a:r>
          </a:p>
          <a:p>
            <a:pPr marL="342900" lvl="0" indent="-342900" algn="l">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Devise the projected cash flows</a:t>
            </a:r>
          </a:p>
          <a:p>
            <a:pPr marL="342900" lvl="0" indent="-342900" algn="l">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Define the discount rate (</a:t>
            </a:r>
            <a:r>
              <a:rPr lang="en-US" sz="2400" dirty="0" err="1">
                <a:latin typeface="Times New Roman" panose="02020603050405020304" pitchFamily="18" charset="0"/>
                <a:cs typeface="Times New Roman" panose="02020603050405020304" pitchFamily="18" charset="0"/>
              </a:rPr>
              <a:t>Cavallino</a:t>
            </a:r>
            <a:r>
              <a:rPr lang="en-US" sz="2400" dirty="0">
                <a:latin typeface="Times New Roman" panose="02020603050405020304" pitchFamily="18" charset="0"/>
                <a:cs typeface="Times New Roman" panose="02020603050405020304" pitchFamily="18" charset="0"/>
              </a:rPr>
              <a:t>, 2019)</a:t>
            </a:r>
          </a:p>
          <a:p>
            <a:pPr marL="342900" lvl="0" indent="-342900" algn="l">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Use of traditions capital budgeting decision approach</a:t>
            </a:r>
          </a:p>
          <a:p>
            <a:pPr algn="l"/>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47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A5083B-CC27-4F1C-AD03-E3DBEC1C9E78}"/>
              </a:ext>
            </a:extLst>
          </p:cNvPr>
          <p:cNvSpPr>
            <a:spLocks noGrp="1"/>
          </p:cNvSpPr>
          <p:nvPr>
            <p:ph type="title"/>
          </p:nvPr>
        </p:nvSpPr>
        <p:spPr>
          <a:xfrm>
            <a:off x="691080" y="502176"/>
            <a:ext cx="9448270" cy="1122480"/>
          </a:xfrm>
        </p:spPr>
        <p:txBody>
          <a:bodyPr/>
          <a:lstStyle/>
          <a:p>
            <a:pPr algn="ctr"/>
            <a:r>
              <a:rPr lang="en-US" sz="3200" dirty="0">
                <a:latin typeface="Times New Roman" panose="02020603050405020304" pitchFamily="18" charset="0"/>
                <a:cs typeface="Times New Roman" panose="02020603050405020304" pitchFamily="18" charset="0"/>
              </a:rPr>
              <a:t>Conclusions and Recommendation for Future Research</a:t>
            </a:r>
          </a:p>
        </p:txBody>
      </p:sp>
      <p:sp>
        <p:nvSpPr>
          <p:cNvPr id="29" name="Content Placeholder 28">
            <a:extLst>
              <a:ext uri="{FF2B5EF4-FFF2-40B4-BE49-F238E27FC236}">
                <a16:creationId xmlns:a16="http://schemas.microsoft.com/office/drawing/2014/main" xmlns="" id="{07FF37F8-D747-444C-8664-2DF836965C77}"/>
              </a:ext>
            </a:extLst>
          </p:cNvPr>
          <p:cNvSpPr>
            <a:spLocks noGrp="1"/>
          </p:cNvSpPr>
          <p:nvPr>
            <p:ph sz="half" idx="1"/>
          </p:nvPr>
        </p:nvSpPr>
        <p:spPr>
          <a:xfrm>
            <a:off x="1379976" y="2059776"/>
            <a:ext cx="7387753" cy="3600000"/>
          </a:xfrm>
        </p:spPr>
        <p:txBody>
          <a:bodyPr>
            <a:noAutofit/>
          </a:bodyPr>
          <a:lstStyle/>
          <a:p>
            <a:r>
              <a:rPr lang="en-US" dirty="0">
                <a:latin typeface="Times New Roman" panose="02020603050405020304" pitchFamily="18" charset="0"/>
                <a:cs typeface="Times New Roman" panose="02020603050405020304" pitchFamily="18" charset="0"/>
              </a:rPr>
              <a:t>International finance entails a detailed understanding of:</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Exchange rates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Foreign investment</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Impact of international trade</a:t>
            </a:r>
          </a:p>
          <a:p>
            <a:r>
              <a:rPr lang="en-US" dirty="0">
                <a:latin typeface="Times New Roman" panose="02020603050405020304" pitchFamily="18" charset="0"/>
                <a:cs typeface="Times New Roman" panose="02020603050405020304" pitchFamily="18" charset="0"/>
              </a:rPr>
              <a:t>International finances help in maintaining global wellness</a:t>
            </a:r>
          </a:p>
          <a:p>
            <a:r>
              <a:rPr lang="en-US" dirty="0">
                <a:latin typeface="Times New Roman" panose="02020603050405020304" pitchFamily="18" charset="0"/>
                <a:cs typeface="Times New Roman" panose="02020603050405020304" pitchFamily="18" charset="0"/>
              </a:rPr>
              <a:t>International finance encourages healthy competition</a:t>
            </a:r>
          </a:p>
          <a:p>
            <a:r>
              <a:rPr lang="en-US" dirty="0">
                <a:latin typeface="Times New Roman" panose="02020603050405020304" pitchFamily="18" charset="0"/>
                <a:cs typeface="Times New Roman" panose="02020603050405020304" pitchFamily="18" charset="0"/>
              </a:rPr>
              <a:t>Researchers must strive to promote increased integration of economies</a:t>
            </a:r>
          </a:p>
          <a:p>
            <a:pPr marL="0" indent="0">
              <a:buNone/>
            </a:pPr>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xmlns="" id="{46D051DA-5DAD-43A7-A238-51C63BA59FEC}"/>
              </a:ext>
            </a:extLst>
          </p:cNvPr>
          <p:cNvSpPr>
            <a:spLocks noGrp="1"/>
          </p:cNvSpPr>
          <p:nvPr>
            <p:ph type="sldNum" sz="quarter" idx="33"/>
          </p:nvPr>
        </p:nvSpPr>
        <p:spPr/>
        <p:txBody>
          <a:bodyPr/>
          <a:lstStyle/>
          <a:p>
            <a:fld id="{19B51A1E-902D-48AF-9020-955120F399B6}" type="slidenum">
              <a:rPr lang="en-US" smtClean="0"/>
              <a:pPr/>
              <a:t>16</a:t>
            </a:fld>
            <a:endParaRPr lang="en-US" dirty="0"/>
          </a:p>
        </p:txBody>
      </p:sp>
    </p:spTree>
    <p:extLst>
      <p:ext uri="{BB962C8B-B14F-4D97-AF65-F5344CB8AC3E}">
        <p14:creationId xmlns:p14="http://schemas.microsoft.com/office/powerpoint/2010/main" val="3640701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8DCA46-603B-4178-8707-30E192CE6B8D}"/>
              </a:ext>
            </a:extLst>
          </p:cNvPr>
          <p:cNvSpPr>
            <a:spLocks noGrp="1"/>
          </p:cNvSpPr>
          <p:nvPr>
            <p:ph type="title"/>
          </p:nvPr>
        </p:nvSpPr>
        <p:spPr>
          <a:xfrm>
            <a:off x="875201" y="270994"/>
            <a:ext cx="9404723" cy="792422"/>
          </a:xfrm>
        </p:spPr>
        <p:txBody>
          <a:bodyPr/>
          <a:lstStyle/>
          <a:p>
            <a:pPr algn="ctr"/>
            <a:r>
              <a:rPr lang="en-US" sz="3200" dirty="0" smtClean="0">
                <a:latin typeface="Times New Roman" panose="02020603050405020304" pitchFamily="18" charset="0"/>
                <a:cs typeface="Times New Roman" panose="02020603050405020304" pitchFamily="18" charset="0"/>
              </a:rPr>
              <a:t>References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5201" y="1004916"/>
            <a:ext cx="10733030" cy="5853084"/>
          </a:xfrm>
        </p:spPr>
        <p:txBody>
          <a:bodyPr>
            <a:noAutofit/>
          </a:bodyPr>
          <a:lstStyle/>
          <a:p>
            <a:pPr marL="0" indent="0">
              <a:buNone/>
            </a:pPr>
            <a:r>
              <a:rPr lang="en-US" dirty="0" err="1">
                <a:latin typeface="Times New Roman" panose="02020603050405020304" pitchFamily="18" charset="0"/>
                <a:cs typeface="Times New Roman" panose="02020603050405020304" pitchFamily="18" charset="0"/>
              </a:rPr>
              <a:t>Amjad</a:t>
            </a:r>
            <a:r>
              <a:rPr lang="en-US" dirty="0">
                <a:latin typeface="Times New Roman" panose="02020603050405020304" pitchFamily="18" charset="0"/>
                <a:cs typeface="Times New Roman" panose="02020603050405020304" pitchFamily="18" charset="0"/>
              </a:rPr>
              <a:t>, S. (2020). Economic Determinants of Rupee-Dollar Exchange Rates. </a:t>
            </a:r>
            <a:r>
              <a:rPr lang="en-US" i="1" dirty="0">
                <a:latin typeface="Times New Roman" panose="02020603050405020304" pitchFamily="18" charset="0"/>
                <a:cs typeface="Times New Roman" panose="02020603050405020304" pitchFamily="18" charset="0"/>
              </a:rPr>
              <a:t>Market Forces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15</a:t>
            </a:r>
            <a:r>
              <a:rPr lang="en-US" dirty="0">
                <a:latin typeface="Times New Roman" panose="02020603050405020304" pitchFamily="18" charset="0"/>
                <a:cs typeface="Times New Roman" panose="02020603050405020304" pitchFamily="18" charset="0"/>
              </a:rPr>
              <a:t>(1).</a:t>
            </a:r>
          </a:p>
          <a:p>
            <a:pPr marL="0" indent="0">
              <a:buNone/>
            </a:pPr>
            <a:r>
              <a:rPr lang="en-US" dirty="0" err="1">
                <a:latin typeface="Times New Roman" panose="02020603050405020304" pitchFamily="18" charset="0"/>
                <a:cs typeface="Times New Roman" panose="02020603050405020304" pitchFamily="18" charset="0"/>
              </a:rPr>
              <a:t>Avdjiev</a:t>
            </a:r>
            <a:r>
              <a:rPr lang="en-US" dirty="0">
                <a:latin typeface="Times New Roman" panose="02020603050405020304" pitchFamily="18" charset="0"/>
                <a:cs typeface="Times New Roman" panose="02020603050405020304" pitchFamily="18" charset="0"/>
              </a:rPr>
              <a:t>, S., McCauley, R. N., &amp; Shin, H. S. (2016). Breaking free of the triple coincidence in international finance. </a:t>
            </a:r>
            <a:r>
              <a:rPr lang="en-US" i="1" dirty="0">
                <a:latin typeface="Times New Roman" panose="02020603050405020304" pitchFamily="18" charset="0"/>
                <a:cs typeface="Times New Roman" panose="02020603050405020304" pitchFamily="18" charset="0"/>
              </a:rPr>
              <a:t>Economic Policy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31</a:t>
            </a:r>
            <a:r>
              <a:rPr lang="en-US" dirty="0">
                <a:latin typeface="Times New Roman" panose="02020603050405020304" pitchFamily="18" charset="0"/>
                <a:cs typeface="Times New Roman" panose="02020603050405020304" pitchFamily="18" charset="0"/>
              </a:rPr>
              <a:t>(87), 409-451.</a:t>
            </a:r>
          </a:p>
          <a:p>
            <a:pPr marL="0" indent="0">
              <a:buNone/>
            </a:pPr>
            <a:r>
              <a:rPr lang="en-US" dirty="0" err="1">
                <a:latin typeface="Times New Roman" panose="02020603050405020304" pitchFamily="18" charset="0"/>
                <a:cs typeface="Times New Roman" panose="02020603050405020304" pitchFamily="18" charset="0"/>
              </a:rPr>
              <a:t>Cavallino</a:t>
            </a:r>
            <a:r>
              <a:rPr lang="en-US" dirty="0">
                <a:latin typeface="Times New Roman" panose="02020603050405020304" pitchFamily="18" charset="0"/>
                <a:cs typeface="Times New Roman" panose="02020603050405020304" pitchFamily="18" charset="0"/>
              </a:rPr>
              <a:t>, P. (2019). Capital flows and foreign exchange intervention. </a:t>
            </a:r>
            <a:r>
              <a:rPr lang="en-US" i="1" dirty="0">
                <a:latin typeface="Times New Roman" panose="02020603050405020304" pitchFamily="18" charset="0"/>
                <a:cs typeface="Times New Roman" panose="02020603050405020304" pitchFamily="18" charset="0"/>
              </a:rPr>
              <a:t>American Economic Journal: Macroeconomics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11</a:t>
            </a:r>
            <a:r>
              <a:rPr lang="en-US" dirty="0">
                <a:latin typeface="Times New Roman" panose="02020603050405020304" pitchFamily="18" charset="0"/>
                <a:cs typeface="Times New Roman" panose="02020603050405020304" pitchFamily="18" charset="0"/>
              </a:rPr>
              <a:t>(2), 127-70.</a:t>
            </a:r>
          </a:p>
          <a:p>
            <a:pPr marL="0" indent="0">
              <a:buNone/>
            </a:pPr>
            <a:r>
              <a:rPr lang="en-US" dirty="0" err="1">
                <a:latin typeface="Times New Roman" panose="02020603050405020304" pitchFamily="18" charset="0"/>
                <a:cs typeface="Times New Roman" panose="02020603050405020304" pitchFamily="18" charset="0"/>
              </a:rPr>
              <a:t>Delikouras</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Dittmar</a:t>
            </a:r>
            <a:r>
              <a:rPr lang="en-US" dirty="0">
                <a:latin typeface="Times New Roman" panose="02020603050405020304" pitchFamily="18" charset="0"/>
                <a:cs typeface="Times New Roman" panose="02020603050405020304" pitchFamily="18" charset="0"/>
              </a:rPr>
              <a:t>, R. F., &amp; Li, H. (2019). Do Dollar-Denominated Emerging Market Corporate Bonds Insure Foreign Exchange Risk? </a:t>
            </a:r>
            <a:r>
              <a:rPr lang="en-US" i="1" dirty="0">
                <a:latin typeface="Times New Roman" panose="02020603050405020304" pitchFamily="18" charset="0"/>
                <a:cs typeface="Times New Roman" panose="02020603050405020304" pitchFamily="18" charset="0"/>
              </a:rPr>
              <a:t>Available at SSRN 2616265</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Domanski</a:t>
            </a:r>
            <a:r>
              <a:rPr lang="en-US" dirty="0">
                <a:latin typeface="Times New Roman" panose="02020603050405020304" pitchFamily="18" charset="0"/>
                <a:cs typeface="Times New Roman" panose="02020603050405020304" pitchFamily="18" charset="0"/>
              </a:rPr>
              <a:t>, D., </a:t>
            </a:r>
            <a:r>
              <a:rPr lang="en-US" dirty="0" err="1">
                <a:latin typeface="Times New Roman" panose="02020603050405020304" pitchFamily="18" charset="0"/>
                <a:cs typeface="Times New Roman" panose="02020603050405020304" pitchFamily="18" charset="0"/>
              </a:rPr>
              <a:t>Kohlscheen</a:t>
            </a:r>
            <a:r>
              <a:rPr lang="en-US" dirty="0">
                <a:latin typeface="Times New Roman" panose="02020603050405020304" pitchFamily="18" charset="0"/>
                <a:cs typeface="Times New Roman" panose="02020603050405020304" pitchFamily="18" charset="0"/>
              </a:rPr>
              <a:t>, E., &amp; Moreno, R. (2016). Foreign exchange market intervention in EMEs: what has changed? </a:t>
            </a:r>
            <a:r>
              <a:rPr lang="en-US" i="1" dirty="0">
                <a:latin typeface="Times New Roman" panose="02020603050405020304" pitchFamily="18" charset="0"/>
                <a:cs typeface="Times New Roman" panose="02020603050405020304" pitchFamily="18" charset="0"/>
              </a:rPr>
              <a:t>BIS Quarterly Review September</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Dybka</a:t>
            </a:r>
            <a:r>
              <a:rPr lang="en-US" dirty="0">
                <a:latin typeface="Times New Roman" panose="02020603050405020304" pitchFamily="18" charset="0"/>
                <a:cs typeface="Times New Roman" panose="02020603050405020304" pitchFamily="18" charset="0"/>
              </a:rPr>
              <a:t>, P. (2020). </a:t>
            </a:r>
            <a:r>
              <a:rPr lang="en-US" i="1" dirty="0">
                <a:latin typeface="Times New Roman" panose="02020603050405020304" pitchFamily="18" charset="0"/>
                <a:cs typeface="Times New Roman" panose="02020603050405020304" pitchFamily="18" charset="0"/>
              </a:rPr>
              <a:t>One model or many? Exchange rates determinants and their predictive capabilities</a:t>
            </a:r>
            <a:r>
              <a:rPr lang="en-US" dirty="0">
                <a:latin typeface="Times New Roman" panose="02020603050405020304" pitchFamily="18" charset="0"/>
                <a:cs typeface="Times New Roman" panose="02020603050405020304" pitchFamily="18" charset="0"/>
              </a:rPr>
              <a:t> (No. 2020-053).</a:t>
            </a:r>
          </a:p>
          <a:p>
            <a:pPr marL="0" indent="0">
              <a:buNone/>
            </a:pPr>
            <a:r>
              <a:rPr lang="en-US" dirty="0" err="1">
                <a:latin typeface="Times New Roman" panose="02020603050405020304" pitchFamily="18" charset="0"/>
                <a:cs typeface="Times New Roman" panose="02020603050405020304" pitchFamily="18" charset="0"/>
              </a:rPr>
              <a:t>Hakkio</a:t>
            </a:r>
            <a:r>
              <a:rPr lang="en-US" dirty="0">
                <a:latin typeface="Times New Roman" panose="02020603050405020304" pitchFamily="18" charset="0"/>
                <a:cs typeface="Times New Roman" panose="02020603050405020304" pitchFamily="18" charset="0"/>
              </a:rPr>
              <a:t>, C. S. (2017). </a:t>
            </a:r>
            <a:r>
              <a:rPr lang="en-US" i="1" dirty="0">
                <a:latin typeface="Times New Roman" panose="02020603050405020304" pitchFamily="18" charset="0"/>
                <a:cs typeface="Times New Roman" panose="02020603050405020304" pitchFamily="18" charset="0"/>
              </a:rPr>
              <a:t>Expectations and the foreign exchange market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Routledge</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Kane, D. R. (2018). </a:t>
            </a:r>
            <a:r>
              <a:rPr lang="en-US" i="1" dirty="0">
                <a:latin typeface="Times New Roman" panose="02020603050405020304" pitchFamily="18" charset="0"/>
                <a:cs typeface="Times New Roman" panose="02020603050405020304" pitchFamily="18" charset="0"/>
              </a:rPr>
              <a:t>Principles of international finance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Routledge</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Madura, J. (2020). </a:t>
            </a:r>
            <a:r>
              <a:rPr lang="en-US" i="1" dirty="0">
                <a:latin typeface="Times New Roman" panose="02020603050405020304" pitchFamily="18" charset="0"/>
                <a:cs typeface="Times New Roman" panose="02020603050405020304" pitchFamily="18" charset="0"/>
              </a:rPr>
              <a:t>International financial management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Cengage</a:t>
            </a:r>
            <a:r>
              <a:rPr lang="en-US" dirty="0">
                <a:latin typeface="Times New Roman" panose="02020603050405020304" pitchFamily="18" charset="0"/>
                <a:cs typeface="Times New Roman" panose="02020603050405020304" pitchFamily="18" charset="0"/>
              </a:rPr>
              <a:t> Learning.</a:t>
            </a:r>
          </a:p>
          <a:p>
            <a:pPr marL="0" indent="0">
              <a:buNone/>
            </a:pPr>
            <a:r>
              <a:rPr lang="en-US" dirty="0">
                <a:latin typeface="Times New Roman" panose="02020603050405020304" pitchFamily="18" charset="0"/>
                <a:cs typeface="Times New Roman" panose="02020603050405020304" pitchFamily="18" charset="0"/>
              </a:rPr>
              <a:t>Wang, G. J., &amp; </a:t>
            </a:r>
            <a:r>
              <a:rPr lang="en-US" dirty="0" err="1">
                <a:latin typeface="Times New Roman" panose="02020603050405020304" pitchFamily="18" charset="0"/>
                <a:cs typeface="Times New Roman" panose="02020603050405020304" pitchFamily="18" charset="0"/>
              </a:rPr>
              <a:t>Xie</a:t>
            </a:r>
            <a:r>
              <a:rPr lang="en-US" dirty="0">
                <a:latin typeface="Times New Roman" panose="02020603050405020304" pitchFamily="18" charset="0"/>
                <a:cs typeface="Times New Roman" panose="02020603050405020304" pitchFamily="18" charset="0"/>
              </a:rPr>
              <a:t>, C. (2016). Tail dependence structure of the foreign exchange market: A network view. </a:t>
            </a:r>
            <a:r>
              <a:rPr lang="en-US" i="1" dirty="0">
                <a:latin typeface="Times New Roman" panose="02020603050405020304" pitchFamily="18" charset="0"/>
                <a:cs typeface="Times New Roman" panose="02020603050405020304" pitchFamily="18" charset="0"/>
              </a:rPr>
              <a:t>Expert Systems with Applications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46</a:t>
            </a:r>
            <a:r>
              <a:rPr lang="en-US" dirty="0">
                <a:latin typeface="Times New Roman" panose="02020603050405020304" pitchFamily="18" charset="0"/>
                <a:cs typeface="Times New Roman" panose="02020603050405020304" pitchFamily="18" charset="0"/>
              </a:rPr>
              <a:t>, 164-179.</a:t>
            </a:r>
          </a:p>
          <a:p>
            <a:pPr marL="0" indent="0">
              <a:buNone/>
            </a:pPr>
            <a:endParaRPr lang="en-US"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xmlns="" id="{5E0A2811-986E-4EBF-9612-8E79971C972D}"/>
              </a:ext>
            </a:extLst>
          </p:cNvPr>
          <p:cNvSpPr>
            <a:spLocks noGrp="1"/>
          </p:cNvSpPr>
          <p:nvPr>
            <p:ph type="sldNum" sz="quarter" idx="12"/>
          </p:nvPr>
        </p:nvSpPr>
        <p:spPr/>
        <p:txBody>
          <a:bodyPr/>
          <a:lstStyle/>
          <a:p>
            <a:fld id="{19B51A1E-902D-48AF-9020-955120F399B6}" type="slidenum">
              <a:rPr lang="en-US" sz="3200" smtClean="0">
                <a:latin typeface="Times New Roman" panose="02020603050405020304" pitchFamily="18" charset="0"/>
                <a:cs typeface="Times New Roman" panose="02020603050405020304" pitchFamily="18" charset="0"/>
              </a:rPr>
              <a:pPr/>
              <a:t>17</a:t>
            </a:fld>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8529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61FE8A-8F15-409F-AF62-619C69C0D537}">
  <ds:schemaRef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8A930687-51F2-44C8-9CE6-D1B3D6E17522}">
  <ds:schemaRefs>
    <ds:schemaRef ds:uri="http://schemas.microsoft.com/sharepoint/v3/contenttype/forms"/>
  </ds:schemaRefs>
</ds:datastoreItem>
</file>

<file path=customXml/itemProps3.xml><?xml version="1.0" encoding="utf-8"?>
<ds:datastoreItem xmlns:ds="http://schemas.openxmlformats.org/officeDocument/2006/customXml" ds:itemID="{29AE7CBC-C35C-4FA9-B339-59E31F30C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0</TotalTime>
  <Words>2705</Words>
  <Application>Microsoft Office PowerPoint</Application>
  <PresentationFormat>Widescreen</PresentationFormat>
  <Paragraphs>165</Paragraphs>
  <Slides>17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Century Gothic</vt:lpstr>
      <vt:lpstr>Symbol</vt:lpstr>
      <vt:lpstr>Times New Roman</vt:lpstr>
      <vt:lpstr>Wingdings</vt:lpstr>
      <vt:lpstr>Wingdings 3</vt:lpstr>
      <vt:lpstr>Ion</vt:lpstr>
      <vt:lpstr>International Finance   Name Institution Date</vt:lpstr>
      <vt:lpstr>International Finance</vt:lpstr>
      <vt:lpstr>The Foreign Exchange Market (FX) </vt:lpstr>
      <vt:lpstr>The Foreign Exchange Market (FX)</vt:lpstr>
      <vt:lpstr>Determinants of Exchange Rates </vt:lpstr>
      <vt:lpstr>Continuation of Determinants of Exchange Rates</vt:lpstr>
      <vt:lpstr>Risk of foreign exchange markets</vt:lpstr>
      <vt:lpstr>Continuation of risk of foreign exchange markets</vt:lpstr>
      <vt:lpstr>Continuation of risk of foreign exchange markets</vt:lpstr>
      <vt:lpstr>The use of Derivatives </vt:lpstr>
      <vt:lpstr>The global cost of capital for the multinational firms (MNCs) </vt:lpstr>
      <vt:lpstr>The global cost of capital for multinational firms </vt:lpstr>
      <vt:lpstr>Multinational Project Investments</vt:lpstr>
      <vt:lpstr>Multinational Capital Budgeting </vt:lpstr>
      <vt:lpstr>Continuation of Multinational Capital Budgeting </vt:lpstr>
      <vt:lpstr>Conclusions and Recommendation for Future Research</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2019-11-29T02:55:16Z</dcterms:created>
  <dcterms:modified xsi:type="dcterms:W3CDTF">2020-08-30T12:15:52Z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